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1459" y="1700783"/>
            <a:ext cx="4038600" cy="4525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7030" y="1317625"/>
            <a:ext cx="484993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024062"/>
            <a:ext cx="787527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mailto:pamela.boujon@gmail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1244" y="1786127"/>
            <a:ext cx="5858510" cy="1469390"/>
          </a:xfrm>
          <a:prstGeom prst="rect">
            <a:avLst/>
          </a:prstGeom>
          <a:solidFill>
            <a:srgbClr val="BADFE2">
              <a:alpha val="70195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CÁTEDRA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10" dirty="0">
                <a:solidFill>
                  <a:srgbClr val="000000"/>
                </a:solidFill>
              </a:rPr>
              <a:t> HIDROLOGÍA</a:t>
            </a:r>
            <a:endParaRPr spc="-10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4627" y="3857244"/>
            <a:ext cx="7016750" cy="1103630"/>
          </a:xfrm>
          <a:prstGeom prst="rect">
            <a:avLst/>
          </a:prstGeom>
          <a:solidFill>
            <a:srgbClr val="BADFE2">
              <a:alpha val="70195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Docente:</a:t>
            </a:r>
            <a:r>
              <a:rPr sz="20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Dra.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Pamela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Boujon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000" b="1" dirty="0" err="1">
                <a:latin typeface="Arial" panose="020B0604020202020204"/>
                <a:cs typeface="Arial" panose="020B0604020202020204"/>
              </a:rPr>
              <a:t>Curso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20" dirty="0" smtClean="0">
                <a:latin typeface="Arial" panose="020B0604020202020204"/>
                <a:cs typeface="Arial" panose="020B0604020202020204"/>
              </a:rPr>
              <a:t>202</a:t>
            </a:r>
            <a:r>
              <a:rPr lang="es-ES" altLang="es-MX" sz="2000" b="1" spc="-20" dirty="0">
                <a:latin typeface="Arial" panose="020B0604020202020204"/>
                <a:cs typeface="Arial" panose="020B0604020202020204"/>
              </a:rPr>
              <a:t>5</a:t>
            </a:r>
            <a:endParaRPr lang="es-ES" altLang="es-MX" sz="2000" b="1" spc="-2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399" cy="1165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980" y="1403603"/>
            <a:ext cx="7940040" cy="5290185"/>
            <a:chOff x="601980" y="1403603"/>
            <a:chExt cx="7940040" cy="52901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1124" y="1412747"/>
              <a:ext cx="7913408" cy="52713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6552" y="1408175"/>
              <a:ext cx="7931150" cy="5280660"/>
            </a:xfrm>
            <a:custGeom>
              <a:avLst/>
              <a:gdLst/>
              <a:ahLst/>
              <a:cxnLst/>
              <a:rect l="l" t="t" r="r" b="b"/>
              <a:pathLst>
                <a:path w="7931150" h="5280659">
                  <a:moveTo>
                    <a:pt x="0" y="0"/>
                  </a:moveTo>
                  <a:lnTo>
                    <a:pt x="7930896" y="0"/>
                  </a:lnTo>
                  <a:lnTo>
                    <a:pt x="7930896" y="5280660"/>
                  </a:lnTo>
                  <a:lnTo>
                    <a:pt x="0" y="528066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11123" y="260604"/>
            <a:ext cx="6841490" cy="866140"/>
          </a:xfrm>
          <a:custGeom>
            <a:avLst/>
            <a:gdLst/>
            <a:ahLst/>
            <a:cxnLst/>
            <a:rect l="l" t="t" r="r" b="b"/>
            <a:pathLst>
              <a:path w="6841490" h="866140">
                <a:moveTo>
                  <a:pt x="6841235" y="0"/>
                </a:moveTo>
                <a:lnTo>
                  <a:pt x="0" y="0"/>
                </a:lnTo>
                <a:lnTo>
                  <a:pt x="0" y="865631"/>
                </a:lnTo>
                <a:lnTo>
                  <a:pt x="6841235" y="865631"/>
                </a:lnTo>
                <a:lnTo>
                  <a:pt x="6841235" y="0"/>
                </a:lnTo>
                <a:close/>
              </a:path>
            </a:pathLst>
          </a:custGeom>
          <a:solidFill>
            <a:srgbClr val="BADFE2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0538" y="536987"/>
            <a:ext cx="148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66977" y="1256919"/>
            <a:ext cx="534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 panose="020B0604020202020204"/>
                <a:cs typeface="Arial" panose="020B0604020202020204"/>
              </a:rPr>
              <a:t>Mapa</a:t>
            </a:r>
            <a:r>
              <a:rPr sz="1800" b="1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de</a:t>
            </a:r>
            <a:r>
              <a:rPr sz="1800" b="1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climas</a:t>
            </a:r>
            <a:r>
              <a:rPr sz="1800" b="1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de</a:t>
            </a:r>
            <a:r>
              <a:rPr sz="1800" b="1" i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Argentina</a:t>
            </a:r>
            <a:r>
              <a:rPr sz="1800" b="1" i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:</a:t>
            </a:r>
            <a:r>
              <a:rPr sz="1800" b="1" i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15</a:t>
            </a:r>
            <a:r>
              <a:rPr sz="1800" b="1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tipos</a:t>
            </a:r>
            <a:r>
              <a:rPr sz="1800" b="1" i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i="1" dirty="0">
                <a:latin typeface="Arial" panose="020B0604020202020204"/>
                <a:cs typeface="Arial" panose="020B0604020202020204"/>
              </a:rPr>
              <a:t>de</a:t>
            </a:r>
            <a:r>
              <a:rPr sz="1800" b="1" i="1" spc="-10" dirty="0">
                <a:latin typeface="Arial" panose="020B0604020202020204"/>
                <a:cs typeface="Arial" panose="020B0604020202020204"/>
              </a:rPr>
              <a:t> climas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2311" y="1694560"/>
            <a:ext cx="5622290" cy="4980940"/>
            <a:chOff x="972311" y="1694560"/>
            <a:chExt cx="5622290" cy="4980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1700784"/>
              <a:ext cx="4680203" cy="49682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5000" y="1697735"/>
              <a:ext cx="4686300" cy="4974590"/>
            </a:xfrm>
            <a:custGeom>
              <a:avLst/>
              <a:gdLst/>
              <a:ahLst/>
              <a:cxnLst/>
              <a:rect l="l" t="t" r="r" b="b"/>
              <a:pathLst>
                <a:path w="4686300" h="4974590">
                  <a:moveTo>
                    <a:pt x="0" y="0"/>
                  </a:moveTo>
                  <a:lnTo>
                    <a:pt x="4686300" y="0"/>
                  </a:lnTo>
                  <a:lnTo>
                    <a:pt x="4686300" y="4974336"/>
                  </a:lnTo>
                  <a:lnTo>
                    <a:pt x="0" y="4974336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72311" y="1772411"/>
              <a:ext cx="1800225" cy="277495"/>
            </a:xfrm>
            <a:custGeom>
              <a:avLst/>
              <a:gdLst/>
              <a:ahLst/>
              <a:cxnLst/>
              <a:rect l="l" t="t" r="r" b="b"/>
              <a:pathLst>
                <a:path w="1800225" h="277494">
                  <a:moveTo>
                    <a:pt x="1799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799844" y="277367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51459" y="115823"/>
            <a:ext cx="7274559" cy="102743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5"/>
              </a:lnSpc>
            </a:pPr>
            <a:r>
              <a:rPr sz="1800" b="1" dirty="0">
                <a:latin typeface="Arial" panose="020B0604020202020204"/>
                <a:cs typeface="Arial" panose="020B0604020202020204"/>
              </a:rPr>
              <a:t>Departamento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de</a:t>
            </a:r>
            <a:r>
              <a:rPr sz="18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Ciencias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Ambientales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587500" marR="1584960" algn="ctr">
              <a:lnSpc>
                <a:spcPct val="100000"/>
              </a:lnSpc>
            </a:pPr>
            <a:r>
              <a:rPr sz="1800" b="1" dirty="0">
                <a:latin typeface="Arial" panose="020B0604020202020204"/>
                <a:cs typeface="Arial" panose="020B0604020202020204"/>
              </a:rPr>
              <a:t>Licenciatura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en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Ciencias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Ambientales 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188976"/>
            <a:ext cx="1223770" cy="11003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50551" y="1800680"/>
            <a:ext cx="156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Árido</a:t>
            </a:r>
            <a:r>
              <a:rPr sz="1200" b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andino</a:t>
            </a:r>
            <a:r>
              <a:rPr sz="12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puneño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748" y="4869179"/>
            <a:ext cx="1080770" cy="46228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0640" rIns="0" bIns="0" rtlCol="0">
            <a:spAutoFit/>
          </a:bodyPr>
          <a:lstStyle/>
          <a:p>
            <a:pPr marL="132080" marR="125730" indent="210185">
              <a:lnSpc>
                <a:spcPct val="100000"/>
              </a:lnSpc>
              <a:spcBef>
                <a:spcPts val="32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Árido patagónico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7891" y="3429000"/>
            <a:ext cx="1007744" cy="277495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Templado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0967" y="3933444"/>
            <a:ext cx="1009015" cy="276225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Semiárido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4611" y="4364735"/>
            <a:ext cx="1800225" cy="462280"/>
          </a:xfrm>
          <a:custGeom>
            <a:avLst/>
            <a:gdLst/>
            <a:ahLst/>
            <a:cxnLst/>
            <a:rect l="l" t="t" r="r" b="b"/>
            <a:pathLst>
              <a:path w="1800225" h="462279">
                <a:moveTo>
                  <a:pt x="1799844" y="0"/>
                </a:moveTo>
                <a:lnTo>
                  <a:pt x="0" y="0"/>
                </a:lnTo>
                <a:lnTo>
                  <a:pt x="0" y="461772"/>
                </a:lnTo>
                <a:lnTo>
                  <a:pt x="1799844" y="461772"/>
                </a:lnTo>
                <a:lnTo>
                  <a:pt x="17998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52442" y="4393393"/>
            <a:ext cx="134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 panose="020B0604020202020204"/>
                <a:cs typeface="Arial" panose="020B0604020202020204"/>
              </a:rPr>
              <a:t>Frío húmedo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de </a:t>
            </a:r>
            <a:r>
              <a:rPr sz="1200" b="1" spc="-25" dirty="0">
                <a:latin typeface="Arial" panose="020B0604020202020204"/>
                <a:cs typeface="Arial" panose="020B0604020202020204"/>
              </a:rPr>
              <a:t>la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Cordillera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15255" y="1700783"/>
            <a:ext cx="1800225" cy="462280"/>
          </a:xfrm>
          <a:custGeom>
            <a:avLst/>
            <a:gdLst/>
            <a:ahLst/>
            <a:cxnLst/>
            <a:rect l="l" t="t" r="r" b="b"/>
            <a:pathLst>
              <a:path w="1800225" h="462280">
                <a:moveTo>
                  <a:pt x="1799844" y="0"/>
                </a:moveTo>
                <a:lnTo>
                  <a:pt x="0" y="0"/>
                </a:lnTo>
                <a:lnTo>
                  <a:pt x="0" y="461772"/>
                </a:lnTo>
                <a:lnTo>
                  <a:pt x="1799844" y="461772"/>
                </a:lnTo>
                <a:lnTo>
                  <a:pt x="17998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820708" y="1728661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3570" marR="5080" indent="-61150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Tropical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con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estación </a:t>
            </a:r>
            <a:r>
              <a:rPr sz="1200" b="1" spc="-20" dirty="0">
                <a:latin typeface="Arial" panose="020B0604020202020204"/>
                <a:cs typeface="Arial" panose="020B0604020202020204"/>
              </a:rPr>
              <a:t>seca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4920" y="2564892"/>
            <a:ext cx="1800225" cy="462280"/>
          </a:xfrm>
          <a:custGeom>
            <a:avLst/>
            <a:gdLst/>
            <a:ahLst/>
            <a:cxnLst/>
            <a:rect l="l" t="t" r="r" b="b"/>
            <a:pathLst>
              <a:path w="1800225" h="462280">
                <a:moveTo>
                  <a:pt x="1799844" y="0"/>
                </a:moveTo>
                <a:lnTo>
                  <a:pt x="0" y="0"/>
                </a:lnTo>
                <a:lnTo>
                  <a:pt x="0" y="461772"/>
                </a:lnTo>
                <a:lnTo>
                  <a:pt x="1799844" y="461772"/>
                </a:lnTo>
                <a:lnTo>
                  <a:pt x="17998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06593" y="2592899"/>
            <a:ext cx="153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7535" marR="5080" indent="-58547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Tropical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sin</a:t>
            </a:r>
            <a:r>
              <a:rPr sz="12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estación </a:t>
            </a:r>
            <a:r>
              <a:rPr sz="1200" b="1" spc="-20" dirty="0">
                <a:latin typeface="Arial" panose="020B0604020202020204"/>
                <a:cs typeface="Arial" panose="020B0604020202020204"/>
              </a:rPr>
              <a:t>seca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65122" y="1924557"/>
            <a:ext cx="3217545" cy="2713355"/>
            <a:chOff x="1865122" y="1924557"/>
            <a:chExt cx="3217545" cy="2713355"/>
          </a:xfrm>
        </p:grpSpPr>
        <p:sp>
          <p:nvSpPr>
            <p:cNvPr id="21" name="object 21"/>
            <p:cNvSpPr/>
            <p:nvPr/>
          </p:nvSpPr>
          <p:spPr>
            <a:xfrm>
              <a:off x="4366552" y="1930907"/>
              <a:ext cx="347980" cy="195580"/>
            </a:xfrm>
            <a:custGeom>
              <a:avLst/>
              <a:gdLst/>
              <a:ahLst/>
              <a:cxnLst/>
              <a:rect l="l" t="t" r="r" b="b"/>
              <a:pathLst>
                <a:path w="347979" h="195580">
                  <a:moveTo>
                    <a:pt x="347814" y="0"/>
                  </a:moveTo>
                  <a:lnTo>
                    <a:pt x="0" y="19545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66549" y="2050277"/>
              <a:ext cx="88265" cy="78105"/>
            </a:xfrm>
            <a:custGeom>
              <a:avLst/>
              <a:gdLst/>
              <a:ahLst/>
              <a:cxnLst/>
              <a:rect l="l" t="t" r="r" b="b"/>
              <a:pathLst>
                <a:path w="88264" h="78105">
                  <a:moveTo>
                    <a:pt x="44653" y="0"/>
                  </a:moveTo>
                  <a:lnTo>
                    <a:pt x="0" y="76085"/>
                  </a:lnTo>
                  <a:lnTo>
                    <a:pt x="88214" y="7749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00739" y="2795015"/>
              <a:ext cx="275590" cy="55244"/>
            </a:xfrm>
            <a:custGeom>
              <a:avLst/>
              <a:gdLst/>
              <a:ahLst/>
              <a:cxnLst/>
              <a:rect l="l" t="t" r="r" b="b"/>
              <a:pathLst>
                <a:path w="275589" h="55244">
                  <a:moveTo>
                    <a:pt x="275005" y="0"/>
                  </a:moveTo>
                  <a:lnTo>
                    <a:pt x="0" y="5469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00735" y="2791249"/>
              <a:ext cx="83820" cy="87630"/>
            </a:xfrm>
            <a:custGeom>
              <a:avLst/>
              <a:gdLst/>
              <a:ahLst/>
              <a:cxnLst/>
              <a:rect l="l" t="t" r="r" b="b"/>
              <a:pathLst>
                <a:path w="83820" h="87630">
                  <a:moveTo>
                    <a:pt x="66065" y="0"/>
                  </a:moveTo>
                  <a:lnTo>
                    <a:pt x="0" y="58458"/>
                  </a:lnTo>
                  <a:lnTo>
                    <a:pt x="83413" y="8718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71472" y="2049779"/>
              <a:ext cx="888365" cy="224154"/>
            </a:xfrm>
            <a:custGeom>
              <a:avLst/>
              <a:gdLst/>
              <a:ahLst/>
              <a:cxnLst/>
              <a:rect l="l" t="t" r="r" b="b"/>
              <a:pathLst>
                <a:path w="888364" h="224155">
                  <a:moveTo>
                    <a:pt x="0" y="0"/>
                  </a:moveTo>
                  <a:lnTo>
                    <a:pt x="887920" y="22393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674637" y="2211979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21742" y="0"/>
                  </a:moveTo>
                  <a:lnTo>
                    <a:pt x="84759" y="61734"/>
                  </a:lnTo>
                  <a:lnTo>
                    <a:pt x="0" y="8619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24456" y="4581969"/>
              <a:ext cx="203835" cy="13970"/>
            </a:xfrm>
            <a:custGeom>
              <a:avLst/>
              <a:gdLst/>
              <a:ahLst/>
              <a:cxnLst/>
              <a:rect l="l" t="t" r="r" b="b"/>
              <a:pathLst>
                <a:path w="203835" h="13970">
                  <a:moveTo>
                    <a:pt x="0" y="13462"/>
                  </a:moveTo>
                  <a:lnTo>
                    <a:pt x="203352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248834" y="4542652"/>
              <a:ext cx="79375" cy="88900"/>
            </a:xfrm>
            <a:custGeom>
              <a:avLst/>
              <a:gdLst/>
              <a:ahLst/>
              <a:cxnLst/>
              <a:rect l="l" t="t" r="r" b="b"/>
              <a:pathLst>
                <a:path w="79375" h="88900">
                  <a:moveTo>
                    <a:pt x="5880" y="88709"/>
                  </a:moveTo>
                  <a:lnTo>
                    <a:pt x="78981" y="3931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8620" y="1478280"/>
            <a:ext cx="5268595" cy="5084445"/>
            <a:chOff x="388620" y="1478280"/>
            <a:chExt cx="5268595" cy="5084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6" y="1484376"/>
              <a:ext cx="5256275" cy="5071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668" y="1481328"/>
              <a:ext cx="5262880" cy="5078095"/>
            </a:xfrm>
            <a:custGeom>
              <a:avLst/>
              <a:gdLst/>
              <a:ahLst/>
              <a:cxnLst/>
              <a:rect l="l" t="t" r="r" b="b"/>
              <a:pathLst>
                <a:path w="5262880" h="5078095">
                  <a:moveTo>
                    <a:pt x="0" y="0"/>
                  </a:moveTo>
                  <a:lnTo>
                    <a:pt x="5262372" y="0"/>
                  </a:lnTo>
                  <a:lnTo>
                    <a:pt x="5262372" y="5077968"/>
                  </a:lnTo>
                  <a:lnTo>
                    <a:pt x="0" y="50779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59" y="188976"/>
            <a:ext cx="7274559" cy="1152525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158115" rIns="0" bIns="0" rtlCol="0">
            <a:spAutoFit/>
          </a:bodyPr>
          <a:lstStyle/>
          <a:p>
            <a:pPr marL="1492885" marR="1488440" algn="ctr">
              <a:lnSpc>
                <a:spcPct val="100000"/>
              </a:lnSpc>
              <a:spcBef>
                <a:spcPts val="1245"/>
              </a:spcBef>
            </a:pPr>
            <a:r>
              <a:rPr sz="1800" dirty="0">
                <a:solidFill>
                  <a:srgbClr val="000000"/>
                </a:solidFill>
              </a:rPr>
              <a:t>Departamento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de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Ciencias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Ambientales </a:t>
            </a:r>
            <a:r>
              <a:rPr sz="1800" dirty="0">
                <a:solidFill>
                  <a:srgbClr val="000000"/>
                </a:solidFill>
              </a:rPr>
              <a:t>Licenciatura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Ciencias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Ambientales HIDROLOGÍA</a:t>
            </a:r>
            <a:endParaRPr sz="18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188976"/>
            <a:ext cx="1223770" cy="11003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795771" y="1988820"/>
            <a:ext cx="3081655" cy="3743325"/>
            <a:chOff x="5795771" y="1988820"/>
            <a:chExt cx="3081655" cy="3743325"/>
          </a:xfrm>
        </p:grpSpPr>
        <p:sp>
          <p:nvSpPr>
            <p:cNvPr id="9" name="object 9"/>
            <p:cNvSpPr/>
            <p:nvPr/>
          </p:nvSpPr>
          <p:spPr>
            <a:xfrm>
              <a:off x="5795771" y="1988820"/>
              <a:ext cx="3081655" cy="3743325"/>
            </a:xfrm>
            <a:custGeom>
              <a:avLst/>
              <a:gdLst/>
              <a:ahLst/>
              <a:cxnLst/>
              <a:rect l="l" t="t" r="r" b="b"/>
              <a:pathLst>
                <a:path w="3081654" h="3743325">
                  <a:moveTo>
                    <a:pt x="3081528" y="0"/>
                  </a:moveTo>
                  <a:lnTo>
                    <a:pt x="0" y="0"/>
                  </a:lnTo>
                  <a:lnTo>
                    <a:pt x="0" y="3742944"/>
                  </a:lnTo>
                  <a:lnTo>
                    <a:pt x="3081528" y="3742944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BADFE2">
                <a:alpha val="478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7493" y="3132328"/>
              <a:ext cx="152400" cy="16001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795771" y="1988820"/>
            <a:ext cx="3081655" cy="3743325"/>
          </a:xfrm>
          <a:prstGeom prst="rect">
            <a:avLst/>
          </a:prstGeom>
          <a:ln w="9144">
            <a:solidFill>
              <a:srgbClr val="3B8B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765810" marR="304800" indent="-230505">
              <a:lnSpc>
                <a:spcPct val="100000"/>
              </a:lnSpc>
              <a:spcBef>
                <a:spcPts val="155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Cuencas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y</a:t>
            </a:r>
            <a:r>
              <a:rPr sz="18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Regiones Hidrográficas: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 panose="020B0604020202020204"/>
                <a:cs typeface="Arial" panose="020B0604020202020204"/>
              </a:rPr>
              <a:t>-</a:t>
            </a:r>
            <a:r>
              <a:rPr sz="18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101</a:t>
            </a:r>
            <a:r>
              <a:rPr sz="1600" b="1" spc="-4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cuencas</a:t>
            </a:r>
            <a:r>
              <a:rPr sz="1600" b="1" spc="-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hidrográficas.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393700" marR="38862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1600" b="1" spc="-3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11</a:t>
            </a:r>
            <a:r>
              <a:rPr sz="1600" b="1" spc="-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regiones</a:t>
            </a:r>
            <a:r>
              <a:rPr sz="1600" b="1" spc="-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600" b="1" spc="-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sistemas </a:t>
            </a:r>
            <a:r>
              <a:rPr sz="16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hídricas</a:t>
            </a:r>
            <a:r>
              <a:rPr sz="1600" b="1" spc="-5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superficiales.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97380" y="1478152"/>
            <a:ext cx="5269230" cy="5084445"/>
            <a:chOff x="1397380" y="1478152"/>
            <a:chExt cx="5269230" cy="5084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3" y="1484376"/>
              <a:ext cx="5256275" cy="5071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00555" y="1481327"/>
              <a:ext cx="5262880" cy="5078095"/>
            </a:xfrm>
            <a:custGeom>
              <a:avLst/>
              <a:gdLst/>
              <a:ahLst/>
              <a:cxnLst/>
              <a:rect l="l" t="t" r="r" b="b"/>
              <a:pathLst>
                <a:path w="5262880" h="5078095">
                  <a:moveTo>
                    <a:pt x="0" y="0"/>
                  </a:moveTo>
                  <a:lnTo>
                    <a:pt x="5262372" y="0"/>
                  </a:lnTo>
                  <a:lnTo>
                    <a:pt x="5262372" y="5077968"/>
                  </a:lnTo>
                  <a:lnTo>
                    <a:pt x="0" y="5077968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91483" y="2205227"/>
              <a:ext cx="1297305" cy="276225"/>
            </a:xfrm>
            <a:custGeom>
              <a:avLst/>
              <a:gdLst/>
              <a:ahLst/>
              <a:cxnLst/>
              <a:rect l="l" t="t" r="r" b="b"/>
              <a:pathLst>
                <a:path w="1297304" h="276225">
                  <a:moveTo>
                    <a:pt x="1296924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296924" y="275844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BADFE2">
                <a:alpha val="850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459" y="188976"/>
            <a:ext cx="7274559" cy="1152525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158115" rIns="0" bIns="0" rtlCol="0">
            <a:spAutoFit/>
          </a:bodyPr>
          <a:lstStyle/>
          <a:p>
            <a:pPr marL="1492885" marR="1488440" algn="ctr">
              <a:lnSpc>
                <a:spcPct val="100000"/>
              </a:lnSpc>
              <a:spcBef>
                <a:spcPts val="1245"/>
              </a:spcBef>
            </a:pPr>
            <a:r>
              <a:rPr sz="1800" dirty="0">
                <a:solidFill>
                  <a:srgbClr val="000000"/>
                </a:solidFill>
              </a:rPr>
              <a:t>Departamento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de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Ciencias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Ambientales </a:t>
            </a:r>
            <a:r>
              <a:rPr sz="1800" dirty="0">
                <a:solidFill>
                  <a:srgbClr val="000000"/>
                </a:solidFill>
              </a:rPr>
              <a:t>Licenciatura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en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Ciencias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Ambientales HIDROLOGÍA</a:t>
            </a:r>
            <a:endParaRPr sz="18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188976"/>
            <a:ext cx="1223770" cy="11003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70634" y="2233205"/>
            <a:ext cx="10109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 Río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Paraná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4815" y="2493264"/>
            <a:ext cx="1295400" cy="276225"/>
          </a:xfrm>
          <a:custGeom>
            <a:avLst/>
            <a:gdLst/>
            <a:ahLst/>
            <a:cxnLst/>
            <a:rect l="l" t="t" r="r" b="b"/>
            <a:pathLst>
              <a:path w="1295400" h="276225">
                <a:moveTo>
                  <a:pt x="1295400" y="0"/>
                </a:moveTo>
                <a:lnTo>
                  <a:pt x="0" y="0"/>
                </a:lnTo>
                <a:lnTo>
                  <a:pt x="0" y="275843"/>
                </a:lnTo>
                <a:lnTo>
                  <a:pt x="1295400" y="275843"/>
                </a:lnTo>
                <a:lnTo>
                  <a:pt x="1295400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82807" y="2521197"/>
            <a:ext cx="1119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 Río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Uruguay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8228" y="1629155"/>
            <a:ext cx="1440180" cy="276225"/>
          </a:xfrm>
          <a:prstGeom prst="rect">
            <a:avLst/>
          </a:prstGeom>
          <a:solidFill>
            <a:srgbClr val="BADFE2">
              <a:alpha val="85098"/>
            </a:srgbClr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 Río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Paraguay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43628" y="3284220"/>
            <a:ext cx="1728470" cy="277495"/>
          </a:xfrm>
          <a:custGeom>
            <a:avLst/>
            <a:gdLst/>
            <a:ahLst/>
            <a:cxnLst/>
            <a:rect l="l" t="t" r="r" b="b"/>
            <a:pathLst>
              <a:path w="1728470" h="277495">
                <a:moveTo>
                  <a:pt x="1728216" y="0"/>
                </a:moveTo>
                <a:lnTo>
                  <a:pt x="0" y="0"/>
                </a:lnTo>
                <a:lnTo>
                  <a:pt x="0" y="277367"/>
                </a:lnTo>
                <a:lnTo>
                  <a:pt x="1728216" y="277367"/>
                </a:lnTo>
                <a:lnTo>
                  <a:pt x="1728216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22765" y="3313172"/>
            <a:ext cx="137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S.R</a:t>
            </a:r>
            <a:r>
              <a:rPr sz="1200" b="1" spc="-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de LP</a:t>
            </a:r>
            <a:r>
              <a:rPr sz="1200" b="1" spc="-2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1200" b="1" spc="-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Bs.As.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60347" y="3212592"/>
            <a:ext cx="1511935" cy="277495"/>
          </a:xfrm>
          <a:custGeom>
            <a:avLst/>
            <a:gdLst/>
            <a:ahLst/>
            <a:cxnLst/>
            <a:rect l="l" t="t" r="r" b="b"/>
            <a:pathLst>
              <a:path w="1511935" h="277495">
                <a:moveTo>
                  <a:pt x="1511808" y="0"/>
                </a:moveTo>
                <a:lnTo>
                  <a:pt x="0" y="0"/>
                </a:lnTo>
                <a:lnTo>
                  <a:pt x="0" y="277367"/>
                </a:lnTo>
                <a:lnTo>
                  <a:pt x="1511808" y="277367"/>
                </a:lnTo>
                <a:lnTo>
                  <a:pt x="1511808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38376" y="3241174"/>
            <a:ext cx="1170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Río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Colorado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4724400"/>
            <a:ext cx="1656714" cy="277495"/>
          </a:xfrm>
          <a:custGeom>
            <a:avLst/>
            <a:gdLst/>
            <a:ahLst/>
            <a:cxnLst/>
            <a:rect l="l" t="t" r="r" b="b"/>
            <a:pathLst>
              <a:path w="1656714" h="277495">
                <a:moveTo>
                  <a:pt x="1656588" y="0"/>
                </a:moveTo>
                <a:lnTo>
                  <a:pt x="0" y="0"/>
                </a:lnTo>
                <a:lnTo>
                  <a:pt x="0" y="277368"/>
                </a:lnTo>
                <a:lnTo>
                  <a:pt x="1656588" y="277368"/>
                </a:lnTo>
                <a:lnTo>
                  <a:pt x="1656588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739" y="4753128"/>
            <a:ext cx="1290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Vertiente</a:t>
            </a:r>
            <a:r>
              <a:rPr sz="1200" b="1" spc="-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Pacífica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9831" y="3717035"/>
            <a:ext cx="1656714" cy="277495"/>
          </a:xfrm>
          <a:custGeom>
            <a:avLst/>
            <a:gdLst/>
            <a:ahLst/>
            <a:cxnLst/>
            <a:rect l="l" t="t" r="r" b="b"/>
            <a:pathLst>
              <a:path w="1656714" h="277495">
                <a:moveTo>
                  <a:pt x="1656588" y="0"/>
                </a:moveTo>
                <a:lnTo>
                  <a:pt x="0" y="0"/>
                </a:lnTo>
                <a:lnTo>
                  <a:pt x="0" y="277368"/>
                </a:lnTo>
                <a:lnTo>
                  <a:pt x="1656588" y="277368"/>
                </a:lnTo>
                <a:lnTo>
                  <a:pt x="1656588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8253" y="3745158"/>
            <a:ext cx="1494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Ríos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Patagónicos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72155" y="3500628"/>
            <a:ext cx="1295400" cy="277495"/>
          </a:xfrm>
          <a:custGeom>
            <a:avLst/>
            <a:gdLst/>
            <a:ahLst/>
            <a:cxnLst/>
            <a:rect l="l" t="t" r="r" b="b"/>
            <a:pathLst>
              <a:path w="1295400" h="277495">
                <a:moveTo>
                  <a:pt x="1295399" y="0"/>
                </a:moveTo>
                <a:lnTo>
                  <a:pt x="0" y="0"/>
                </a:lnTo>
                <a:lnTo>
                  <a:pt x="0" y="277368"/>
                </a:lnTo>
                <a:lnTo>
                  <a:pt x="1295399" y="277368"/>
                </a:lnTo>
                <a:lnTo>
                  <a:pt x="1295399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850550" y="3529165"/>
            <a:ext cx="986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</a:t>
            </a:r>
            <a:r>
              <a:rPr sz="1200" b="1" spc="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Pampeano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7532" y="2132076"/>
            <a:ext cx="1297305" cy="277495"/>
          </a:xfrm>
          <a:custGeom>
            <a:avLst/>
            <a:gdLst/>
            <a:ahLst/>
            <a:cxnLst/>
            <a:rect l="l" t="t" r="r" b="b"/>
            <a:pathLst>
              <a:path w="1297305" h="277494">
                <a:moveTo>
                  <a:pt x="1296924" y="0"/>
                </a:moveTo>
                <a:lnTo>
                  <a:pt x="0" y="0"/>
                </a:lnTo>
                <a:lnTo>
                  <a:pt x="0" y="277367"/>
                </a:lnTo>
                <a:lnTo>
                  <a:pt x="1296924" y="277367"/>
                </a:lnTo>
                <a:lnTo>
                  <a:pt x="1296924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06326" y="2161208"/>
            <a:ext cx="833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</a:t>
            </a:r>
            <a:r>
              <a:rPr sz="1200" b="1" spc="335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Serrano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60192" y="2564892"/>
            <a:ext cx="1440180" cy="277495"/>
          </a:xfrm>
          <a:custGeom>
            <a:avLst/>
            <a:gdLst/>
            <a:ahLst/>
            <a:cxnLst/>
            <a:rect l="l" t="t" r="r" b="b"/>
            <a:pathLst>
              <a:path w="1440179" h="277494">
                <a:moveTo>
                  <a:pt x="1440180" y="0"/>
                </a:moveTo>
                <a:lnTo>
                  <a:pt x="0" y="0"/>
                </a:lnTo>
                <a:lnTo>
                  <a:pt x="0" y="277367"/>
                </a:lnTo>
                <a:lnTo>
                  <a:pt x="1440180" y="277367"/>
                </a:lnTo>
                <a:lnTo>
                  <a:pt x="1440180" y="0"/>
                </a:lnTo>
                <a:close/>
              </a:path>
            </a:pathLst>
          </a:custGeom>
          <a:solidFill>
            <a:srgbClr val="BADFE2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138584" y="2593194"/>
            <a:ext cx="1134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S. Mar</a:t>
            </a:r>
            <a:r>
              <a:rPr sz="1200" b="1" spc="-10" dirty="0">
                <a:solidFill>
                  <a:srgbClr val="001F5F"/>
                </a:solidFill>
                <a:latin typeface="Arial" panose="020B0604020202020204"/>
                <a:cs typeface="Arial" panose="020B0604020202020204"/>
              </a:rPr>
              <a:t> Chiquita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01013" y="2265933"/>
            <a:ext cx="4514215" cy="3032125"/>
            <a:chOff x="1001013" y="2265933"/>
            <a:chExt cx="4514215" cy="3032125"/>
          </a:xfrm>
        </p:grpSpPr>
        <p:sp>
          <p:nvSpPr>
            <p:cNvPr id="28" name="object 28"/>
            <p:cNvSpPr/>
            <p:nvPr/>
          </p:nvSpPr>
          <p:spPr>
            <a:xfrm>
              <a:off x="2124455" y="2272283"/>
              <a:ext cx="204470" cy="73660"/>
            </a:xfrm>
            <a:custGeom>
              <a:avLst/>
              <a:gdLst/>
              <a:ahLst/>
              <a:cxnLst/>
              <a:rect l="l" t="t" r="r" b="b"/>
              <a:pathLst>
                <a:path w="204469" h="73660">
                  <a:moveTo>
                    <a:pt x="0" y="0"/>
                  </a:moveTo>
                  <a:lnTo>
                    <a:pt x="204076" y="735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241771" y="2278157"/>
              <a:ext cx="86995" cy="83820"/>
            </a:xfrm>
            <a:custGeom>
              <a:avLst/>
              <a:gdLst/>
              <a:ahLst/>
              <a:cxnLst/>
              <a:rect l="l" t="t" r="r" b="b"/>
              <a:pathLst>
                <a:path w="86994" h="83819">
                  <a:moveTo>
                    <a:pt x="30137" y="0"/>
                  </a:moveTo>
                  <a:lnTo>
                    <a:pt x="86753" y="67652"/>
                  </a:lnTo>
                  <a:lnTo>
                    <a:pt x="0" y="8364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07363" y="3994404"/>
              <a:ext cx="888365" cy="224154"/>
            </a:xfrm>
            <a:custGeom>
              <a:avLst/>
              <a:gdLst/>
              <a:ahLst/>
              <a:cxnLst/>
              <a:rect l="l" t="t" r="r" b="b"/>
              <a:pathLst>
                <a:path w="888364" h="224154">
                  <a:moveTo>
                    <a:pt x="0" y="0"/>
                  </a:moveTo>
                  <a:lnTo>
                    <a:pt x="887920" y="22393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10528" y="4156603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21742" y="0"/>
                  </a:moveTo>
                  <a:lnTo>
                    <a:pt x="84759" y="61734"/>
                  </a:lnTo>
                  <a:lnTo>
                    <a:pt x="0" y="8619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55063" y="4863083"/>
              <a:ext cx="316865" cy="428625"/>
            </a:xfrm>
            <a:custGeom>
              <a:avLst/>
              <a:gdLst/>
              <a:ahLst/>
              <a:cxnLst/>
              <a:rect l="l" t="t" r="r" b="b"/>
              <a:pathLst>
                <a:path w="316864" h="428625">
                  <a:moveTo>
                    <a:pt x="0" y="0"/>
                  </a:moveTo>
                  <a:lnTo>
                    <a:pt x="316382" y="42804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890410" y="5203423"/>
              <a:ext cx="81280" cy="88265"/>
            </a:xfrm>
            <a:custGeom>
              <a:avLst/>
              <a:gdLst/>
              <a:ahLst/>
              <a:cxnLst/>
              <a:rect l="l" t="t" r="r" b="b"/>
              <a:pathLst>
                <a:path w="81280" h="88264">
                  <a:moveTo>
                    <a:pt x="71488" y="0"/>
                  </a:moveTo>
                  <a:lnTo>
                    <a:pt x="81025" y="87693"/>
                  </a:lnTo>
                  <a:lnTo>
                    <a:pt x="0" y="5283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656010" y="3563111"/>
              <a:ext cx="852805" cy="152400"/>
            </a:xfrm>
            <a:custGeom>
              <a:avLst/>
              <a:gdLst/>
              <a:ahLst/>
              <a:cxnLst/>
              <a:rect l="l" t="t" r="r" b="b"/>
              <a:pathLst>
                <a:path w="852804" h="152400">
                  <a:moveTo>
                    <a:pt x="852804" y="0"/>
                  </a:moveTo>
                  <a:lnTo>
                    <a:pt x="0" y="15179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656001" y="3657777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67233" y="0"/>
                  </a:moveTo>
                  <a:lnTo>
                    <a:pt x="0" y="57111"/>
                  </a:lnTo>
                  <a:lnTo>
                    <a:pt x="82816" y="8752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5855" y="1472185"/>
            <a:ext cx="5570220" cy="530860"/>
            <a:chOff x="1895855" y="1472185"/>
            <a:chExt cx="5570220" cy="530860"/>
          </a:xfrm>
        </p:grpSpPr>
        <p:sp>
          <p:nvSpPr>
            <p:cNvPr id="3" name="object 3"/>
            <p:cNvSpPr/>
            <p:nvPr/>
          </p:nvSpPr>
          <p:spPr>
            <a:xfrm>
              <a:off x="1908809" y="1485139"/>
              <a:ext cx="5544820" cy="504825"/>
            </a:xfrm>
            <a:custGeom>
              <a:avLst/>
              <a:gdLst/>
              <a:ahLst/>
              <a:cxnLst/>
              <a:rect l="l" t="t" r="r" b="b"/>
              <a:pathLst>
                <a:path w="5544820" h="504825">
                  <a:moveTo>
                    <a:pt x="5460238" y="0"/>
                  </a:moveTo>
                  <a:lnTo>
                    <a:pt x="84074" y="0"/>
                  </a:lnTo>
                  <a:lnTo>
                    <a:pt x="51349" y="6607"/>
                  </a:lnTo>
                  <a:lnTo>
                    <a:pt x="24625" y="24625"/>
                  </a:lnTo>
                  <a:lnTo>
                    <a:pt x="6607" y="51349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094"/>
                  </a:lnTo>
                  <a:lnTo>
                    <a:pt x="24625" y="479818"/>
                  </a:lnTo>
                  <a:lnTo>
                    <a:pt x="51349" y="497836"/>
                  </a:lnTo>
                  <a:lnTo>
                    <a:pt x="84074" y="504444"/>
                  </a:lnTo>
                  <a:lnTo>
                    <a:pt x="5460238" y="504444"/>
                  </a:lnTo>
                  <a:lnTo>
                    <a:pt x="5492962" y="497836"/>
                  </a:lnTo>
                  <a:lnTo>
                    <a:pt x="5519686" y="479818"/>
                  </a:lnTo>
                  <a:lnTo>
                    <a:pt x="5537704" y="453094"/>
                  </a:lnTo>
                  <a:lnTo>
                    <a:pt x="5544312" y="420370"/>
                  </a:lnTo>
                  <a:lnTo>
                    <a:pt x="5544312" y="84074"/>
                  </a:lnTo>
                  <a:lnTo>
                    <a:pt x="5537704" y="51349"/>
                  </a:lnTo>
                  <a:lnTo>
                    <a:pt x="5519686" y="24625"/>
                  </a:lnTo>
                  <a:lnTo>
                    <a:pt x="5492962" y="6607"/>
                  </a:lnTo>
                  <a:lnTo>
                    <a:pt x="546023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08809" y="1485139"/>
              <a:ext cx="5544820" cy="504825"/>
            </a:xfrm>
            <a:custGeom>
              <a:avLst/>
              <a:gdLst/>
              <a:ahLst/>
              <a:cxnLst/>
              <a:rect l="l" t="t" r="r" b="b"/>
              <a:pathLst>
                <a:path w="5544820" h="504825">
                  <a:moveTo>
                    <a:pt x="0" y="84074"/>
                  </a:moveTo>
                  <a:lnTo>
                    <a:pt x="6607" y="51349"/>
                  </a:lnTo>
                  <a:lnTo>
                    <a:pt x="24625" y="24625"/>
                  </a:lnTo>
                  <a:lnTo>
                    <a:pt x="51349" y="6607"/>
                  </a:lnTo>
                  <a:lnTo>
                    <a:pt x="84074" y="0"/>
                  </a:lnTo>
                  <a:lnTo>
                    <a:pt x="5460238" y="0"/>
                  </a:lnTo>
                  <a:lnTo>
                    <a:pt x="5492962" y="6607"/>
                  </a:lnTo>
                  <a:lnTo>
                    <a:pt x="5519686" y="24625"/>
                  </a:lnTo>
                  <a:lnTo>
                    <a:pt x="5537704" y="51349"/>
                  </a:lnTo>
                  <a:lnTo>
                    <a:pt x="5544312" y="84074"/>
                  </a:lnTo>
                  <a:lnTo>
                    <a:pt x="5544312" y="420370"/>
                  </a:lnTo>
                  <a:lnTo>
                    <a:pt x="5537704" y="453094"/>
                  </a:lnTo>
                  <a:lnTo>
                    <a:pt x="5519686" y="479818"/>
                  </a:lnTo>
                  <a:lnTo>
                    <a:pt x="5492962" y="497836"/>
                  </a:lnTo>
                  <a:lnTo>
                    <a:pt x="5460238" y="504444"/>
                  </a:lnTo>
                  <a:lnTo>
                    <a:pt x="84074" y="504444"/>
                  </a:lnTo>
                  <a:lnTo>
                    <a:pt x="51349" y="497836"/>
                  </a:lnTo>
                  <a:lnTo>
                    <a:pt x="24625" y="479818"/>
                  </a:lnTo>
                  <a:lnTo>
                    <a:pt x="6607" y="453094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3503" y="1492567"/>
            <a:ext cx="5111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</a:rPr>
              <a:t>DISTRIBUCIÓN</a:t>
            </a:r>
            <a:r>
              <a:rPr sz="2000" spc="-4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DEL</a:t>
            </a:r>
            <a:r>
              <a:rPr sz="2000" spc="-1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AGUA</a:t>
            </a:r>
            <a:r>
              <a:rPr sz="2000" spc="-2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EN</a:t>
            </a:r>
            <a:r>
              <a:rPr sz="2000" spc="-10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LA</a:t>
            </a:r>
            <a:r>
              <a:rPr sz="2000" spc="-15" dirty="0">
                <a:solidFill>
                  <a:srgbClr val="006FC0"/>
                </a:solidFill>
              </a:rPr>
              <a:t> </a:t>
            </a:r>
            <a:r>
              <a:rPr sz="2000" spc="-10" dirty="0">
                <a:solidFill>
                  <a:srgbClr val="006FC0"/>
                </a:solidFill>
              </a:rPr>
              <a:t>TIERRA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3483864" y="2555748"/>
            <a:ext cx="5203190" cy="4083050"/>
            <a:chOff x="3483864" y="2555748"/>
            <a:chExt cx="5203190" cy="408305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493008" y="2564892"/>
              <a:ext cx="5184647" cy="40645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8436" y="2560320"/>
              <a:ext cx="5194300" cy="4074160"/>
            </a:xfrm>
            <a:custGeom>
              <a:avLst/>
              <a:gdLst/>
              <a:ahLst/>
              <a:cxnLst/>
              <a:rect l="l" t="t" r="r" b="b"/>
              <a:pathLst>
                <a:path w="5194300" h="4074159">
                  <a:moveTo>
                    <a:pt x="0" y="0"/>
                  </a:moveTo>
                  <a:lnTo>
                    <a:pt x="5193792" y="0"/>
                  </a:lnTo>
                  <a:lnTo>
                    <a:pt x="5193792" y="4073652"/>
                  </a:lnTo>
                  <a:lnTo>
                    <a:pt x="0" y="407365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04215" y="2196083"/>
            <a:ext cx="3225165" cy="1323340"/>
            <a:chOff x="204215" y="2196083"/>
            <a:chExt cx="3225165" cy="13233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" y="2205228"/>
              <a:ext cx="3206495" cy="13045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8787" y="2200655"/>
              <a:ext cx="3215640" cy="1313815"/>
            </a:xfrm>
            <a:custGeom>
              <a:avLst/>
              <a:gdLst/>
              <a:ahLst/>
              <a:cxnLst/>
              <a:rect l="l" t="t" r="r" b="b"/>
              <a:pathLst>
                <a:path w="3215640" h="1313814">
                  <a:moveTo>
                    <a:pt x="0" y="0"/>
                  </a:moveTo>
                  <a:lnTo>
                    <a:pt x="3215640" y="0"/>
                  </a:lnTo>
                  <a:lnTo>
                    <a:pt x="3215640" y="1313688"/>
                  </a:lnTo>
                  <a:lnTo>
                    <a:pt x="0" y="131368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11123" y="260604"/>
            <a:ext cx="6697980" cy="86614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508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7483" y="1255775"/>
            <a:ext cx="5139055" cy="1323340"/>
            <a:chOff x="1967483" y="1255775"/>
            <a:chExt cx="5139055" cy="1323340"/>
          </a:xfrm>
        </p:grpSpPr>
        <p:sp>
          <p:nvSpPr>
            <p:cNvPr id="3" name="object 3"/>
            <p:cNvSpPr/>
            <p:nvPr/>
          </p:nvSpPr>
          <p:spPr>
            <a:xfrm>
              <a:off x="1980437" y="1268729"/>
              <a:ext cx="5113020" cy="1297305"/>
            </a:xfrm>
            <a:custGeom>
              <a:avLst/>
              <a:gdLst/>
              <a:ahLst/>
              <a:cxnLst/>
              <a:rect l="l" t="t" r="r" b="b"/>
              <a:pathLst>
                <a:path w="5113020" h="1297305">
                  <a:moveTo>
                    <a:pt x="2556510" y="0"/>
                  </a:moveTo>
                  <a:lnTo>
                    <a:pt x="2483722" y="257"/>
                  </a:lnTo>
                  <a:lnTo>
                    <a:pt x="2411438" y="1026"/>
                  </a:lnTo>
                  <a:lnTo>
                    <a:pt x="2339685" y="2299"/>
                  </a:lnTo>
                  <a:lnTo>
                    <a:pt x="2268490" y="4069"/>
                  </a:lnTo>
                  <a:lnTo>
                    <a:pt x="2197879" y="6330"/>
                  </a:lnTo>
                  <a:lnTo>
                    <a:pt x="2127881" y="9074"/>
                  </a:lnTo>
                  <a:lnTo>
                    <a:pt x="2058520" y="12295"/>
                  </a:lnTo>
                  <a:lnTo>
                    <a:pt x="1989826" y="15986"/>
                  </a:lnTo>
                  <a:lnTo>
                    <a:pt x="1921824" y="20140"/>
                  </a:lnTo>
                  <a:lnTo>
                    <a:pt x="1854542" y="24750"/>
                  </a:lnTo>
                  <a:lnTo>
                    <a:pt x="1788006" y="29809"/>
                  </a:lnTo>
                  <a:lnTo>
                    <a:pt x="1722244" y="35312"/>
                  </a:lnTo>
                  <a:lnTo>
                    <a:pt x="1657282" y="41249"/>
                  </a:lnTo>
                  <a:lnTo>
                    <a:pt x="1593148" y="47616"/>
                  </a:lnTo>
                  <a:lnTo>
                    <a:pt x="1529869" y="54405"/>
                  </a:lnTo>
                  <a:lnTo>
                    <a:pt x="1467471" y="61609"/>
                  </a:lnTo>
                  <a:lnTo>
                    <a:pt x="1405981" y="69221"/>
                  </a:lnTo>
                  <a:lnTo>
                    <a:pt x="1345427" y="77235"/>
                  </a:lnTo>
                  <a:lnTo>
                    <a:pt x="1285835" y="85643"/>
                  </a:lnTo>
                  <a:lnTo>
                    <a:pt x="1227232" y="94440"/>
                  </a:lnTo>
                  <a:lnTo>
                    <a:pt x="1169646" y="103617"/>
                  </a:lnTo>
                  <a:lnTo>
                    <a:pt x="1113104" y="113168"/>
                  </a:lnTo>
                  <a:lnTo>
                    <a:pt x="1057631" y="123087"/>
                  </a:lnTo>
                  <a:lnTo>
                    <a:pt x="1003256" y="133366"/>
                  </a:lnTo>
                  <a:lnTo>
                    <a:pt x="950005" y="143998"/>
                  </a:lnTo>
                  <a:lnTo>
                    <a:pt x="897905" y="154978"/>
                  </a:lnTo>
                  <a:lnTo>
                    <a:pt x="846984" y="166297"/>
                  </a:lnTo>
                  <a:lnTo>
                    <a:pt x="797268" y="177949"/>
                  </a:lnTo>
                  <a:lnTo>
                    <a:pt x="748784" y="189928"/>
                  </a:lnTo>
                  <a:lnTo>
                    <a:pt x="701559" y="202226"/>
                  </a:lnTo>
                  <a:lnTo>
                    <a:pt x="655620" y="214837"/>
                  </a:lnTo>
                  <a:lnTo>
                    <a:pt x="610994" y="227753"/>
                  </a:lnTo>
                  <a:lnTo>
                    <a:pt x="567708" y="240968"/>
                  </a:lnTo>
                  <a:lnTo>
                    <a:pt x="525790" y="254475"/>
                  </a:lnTo>
                  <a:lnTo>
                    <a:pt x="485265" y="268267"/>
                  </a:lnTo>
                  <a:lnTo>
                    <a:pt x="446162" y="282338"/>
                  </a:lnTo>
                  <a:lnTo>
                    <a:pt x="408506" y="296680"/>
                  </a:lnTo>
                  <a:lnTo>
                    <a:pt x="372325" y="311287"/>
                  </a:lnTo>
                  <a:lnTo>
                    <a:pt x="304497" y="341267"/>
                  </a:lnTo>
                  <a:lnTo>
                    <a:pt x="242892" y="372224"/>
                  </a:lnTo>
                  <a:lnTo>
                    <a:pt x="187727" y="404102"/>
                  </a:lnTo>
                  <a:lnTo>
                    <a:pt x="139216" y="436847"/>
                  </a:lnTo>
                  <a:lnTo>
                    <a:pt x="97577" y="470405"/>
                  </a:lnTo>
                  <a:lnTo>
                    <a:pt x="63025" y="504720"/>
                  </a:lnTo>
                  <a:lnTo>
                    <a:pt x="35775" y="539738"/>
                  </a:lnTo>
                  <a:lnTo>
                    <a:pt x="16044" y="575404"/>
                  </a:lnTo>
                  <a:lnTo>
                    <a:pt x="4046" y="611664"/>
                  </a:lnTo>
                  <a:lnTo>
                    <a:pt x="0" y="648462"/>
                  </a:lnTo>
                  <a:lnTo>
                    <a:pt x="1016" y="666924"/>
                  </a:lnTo>
                  <a:lnTo>
                    <a:pt x="16044" y="721519"/>
                  </a:lnTo>
                  <a:lnTo>
                    <a:pt x="35775" y="757185"/>
                  </a:lnTo>
                  <a:lnTo>
                    <a:pt x="63025" y="792203"/>
                  </a:lnTo>
                  <a:lnTo>
                    <a:pt x="97577" y="826518"/>
                  </a:lnTo>
                  <a:lnTo>
                    <a:pt x="139216" y="860076"/>
                  </a:lnTo>
                  <a:lnTo>
                    <a:pt x="187727" y="892821"/>
                  </a:lnTo>
                  <a:lnTo>
                    <a:pt x="242892" y="924699"/>
                  </a:lnTo>
                  <a:lnTo>
                    <a:pt x="304497" y="955656"/>
                  </a:lnTo>
                  <a:lnTo>
                    <a:pt x="372325" y="985636"/>
                  </a:lnTo>
                  <a:lnTo>
                    <a:pt x="408506" y="1000243"/>
                  </a:lnTo>
                  <a:lnTo>
                    <a:pt x="446162" y="1014585"/>
                  </a:lnTo>
                  <a:lnTo>
                    <a:pt x="485265" y="1028656"/>
                  </a:lnTo>
                  <a:lnTo>
                    <a:pt x="525790" y="1042448"/>
                  </a:lnTo>
                  <a:lnTo>
                    <a:pt x="567708" y="1055955"/>
                  </a:lnTo>
                  <a:lnTo>
                    <a:pt x="610994" y="1069170"/>
                  </a:lnTo>
                  <a:lnTo>
                    <a:pt x="655620" y="1082086"/>
                  </a:lnTo>
                  <a:lnTo>
                    <a:pt x="701559" y="1094697"/>
                  </a:lnTo>
                  <a:lnTo>
                    <a:pt x="748784" y="1106995"/>
                  </a:lnTo>
                  <a:lnTo>
                    <a:pt x="797268" y="1118974"/>
                  </a:lnTo>
                  <a:lnTo>
                    <a:pt x="846984" y="1130626"/>
                  </a:lnTo>
                  <a:lnTo>
                    <a:pt x="897905" y="1141945"/>
                  </a:lnTo>
                  <a:lnTo>
                    <a:pt x="950005" y="1152925"/>
                  </a:lnTo>
                  <a:lnTo>
                    <a:pt x="1003256" y="1163557"/>
                  </a:lnTo>
                  <a:lnTo>
                    <a:pt x="1057631" y="1173836"/>
                  </a:lnTo>
                  <a:lnTo>
                    <a:pt x="1113104" y="1183755"/>
                  </a:lnTo>
                  <a:lnTo>
                    <a:pt x="1169646" y="1193306"/>
                  </a:lnTo>
                  <a:lnTo>
                    <a:pt x="1227232" y="1202483"/>
                  </a:lnTo>
                  <a:lnTo>
                    <a:pt x="1285835" y="1211280"/>
                  </a:lnTo>
                  <a:lnTo>
                    <a:pt x="1345427" y="1219688"/>
                  </a:lnTo>
                  <a:lnTo>
                    <a:pt x="1405981" y="1227702"/>
                  </a:lnTo>
                  <a:lnTo>
                    <a:pt x="1467471" y="1235314"/>
                  </a:lnTo>
                  <a:lnTo>
                    <a:pt x="1529869" y="1242518"/>
                  </a:lnTo>
                  <a:lnTo>
                    <a:pt x="1593148" y="1249307"/>
                  </a:lnTo>
                  <a:lnTo>
                    <a:pt x="1657282" y="1255674"/>
                  </a:lnTo>
                  <a:lnTo>
                    <a:pt x="1722244" y="1261611"/>
                  </a:lnTo>
                  <a:lnTo>
                    <a:pt x="1788006" y="1267114"/>
                  </a:lnTo>
                  <a:lnTo>
                    <a:pt x="1854542" y="1272173"/>
                  </a:lnTo>
                  <a:lnTo>
                    <a:pt x="1921824" y="1276783"/>
                  </a:lnTo>
                  <a:lnTo>
                    <a:pt x="1989826" y="1280937"/>
                  </a:lnTo>
                  <a:lnTo>
                    <a:pt x="2058520" y="1284628"/>
                  </a:lnTo>
                  <a:lnTo>
                    <a:pt x="2127881" y="1287849"/>
                  </a:lnTo>
                  <a:lnTo>
                    <a:pt x="2197879" y="1290593"/>
                  </a:lnTo>
                  <a:lnTo>
                    <a:pt x="2268490" y="1292854"/>
                  </a:lnTo>
                  <a:lnTo>
                    <a:pt x="2339685" y="1294624"/>
                  </a:lnTo>
                  <a:lnTo>
                    <a:pt x="2411438" y="1295897"/>
                  </a:lnTo>
                  <a:lnTo>
                    <a:pt x="2483722" y="1296666"/>
                  </a:lnTo>
                  <a:lnTo>
                    <a:pt x="2556510" y="1296924"/>
                  </a:lnTo>
                  <a:lnTo>
                    <a:pt x="2629297" y="1296666"/>
                  </a:lnTo>
                  <a:lnTo>
                    <a:pt x="2701581" y="1295897"/>
                  </a:lnTo>
                  <a:lnTo>
                    <a:pt x="2773334" y="1294624"/>
                  </a:lnTo>
                  <a:lnTo>
                    <a:pt x="2844529" y="1292854"/>
                  </a:lnTo>
                  <a:lnTo>
                    <a:pt x="2915140" y="1290593"/>
                  </a:lnTo>
                  <a:lnTo>
                    <a:pt x="2985138" y="1287849"/>
                  </a:lnTo>
                  <a:lnTo>
                    <a:pt x="3054499" y="1284628"/>
                  </a:lnTo>
                  <a:lnTo>
                    <a:pt x="3123193" y="1280937"/>
                  </a:lnTo>
                  <a:lnTo>
                    <a:pt x="3191195" y="1276783"/>
                  </a:lnTo>
                  <a:lnTo>
                    <a:pt x="3258477" y="1272173"/>
                  </a:lnTo>
                  <a:lnTo>
                    <a:pt x="3325013" y="1267114"/>
                  </a:lnTo>
                  <a:lnTo>
                    <a:pt x="3390775" y="1261611"/>
                  </a:lnTo>
                  <a:lnTo>
                    <a:pt x="3455737" y="1255674"/>
                  </a:lnTo>
                  <a:lnTo>
                    <a:pt x="3519871" y="1249307"/>
                  </a:lnTo>
                  <a:lnTo>
                    <a:pt x="3583150" y="1242518"/>
                  </a:lnTo>
                  <a:lnTo>
                    <a:pt x="3645548" y="1235314"/>
                  </a:lnTo>
                  <a:lnTo>
                    <a:pt x="3707038" y="1227702"/>
                  </a:lnTo>
                  <a:lnTo>
                    <a:pt x="3767592" y="1219688"/>
                  </a:lnTo>
                  <a:lnTo>
                    <a:pt x="3827184" y="1211280"/>
                  </a:lnTo>
                  <a:lnTo>
                    <a:pt x="3885787" y="1202483"/>
                  </a:lnTo>
                  <a:lnTo>
                    <a:pt x="3943373" y="1193306"/>
                  </a:lnTo>
                  <a:lnTo>
                    <a:pt x="3999915" y="1183755"/>
                  </a:lnTo>
                  <a:lnTo>
                    <a:pt x="4055388" y="1173836"/>
                  </a:lnTo>
                  <a:lnTo>
                    <a:pt x="4109763" y="1163557"/>
                  </a:lnTo>
                  <a:lnTo>
                    <a:pt x="4163014" y="1152925"/>
                  </a:lnTo>
                  <a:lnTo>
                    <a:pt x="4215114" y="1141945"/>
                  </a:lnTo>
                  <a:lnTo>
                    <a:pt x="4266035" y="1130626"/>
                  </a:lnTo>
                  <a:lnTo>
                    <a:pt x="4315751" y="1118974"/>
                  </a:lnTo>
                  <a:lnTo>
                    <a:pt x="4364235" y="1106995"/>
                  </a:lnTo>
                  <a:lnTo>
                    <a:pt x="4411460" y="1094697"/>
                  </a:lnTo>
                  <a:lnTo>
                    <a:pt x="4457399" y="1082086"/>
                  </a:lnTo>
                  <a:lnTo>
                    <a:pt x="4502025" y="1069170"/>
                  </a:lnTo>
                  <a:lnTo>
                    <a:pt x="4545311" y="1055955"/>
                  </a:lnTo>
                  <a:lnTo>
                    <a:pt x="4587229" y="1042448"/>
                  </a:lnTo>
                  <a:lnTo>
                    <a:pt x="4627754" y="1028656"/>
                  </a:lnTo>
                  <a:lnTo>
                    <a:pt x="4666857" y="1014585"/>
                  </a:lnTo>
                  <a:lnTo>
                    <a:pt x="4704513" y="1000243"/>
                  </a:lnTo>
                  <a:lnTo>
                    <a:pt x="4740694" y="985636"/>
                  </a:lnTo>
                  <a:lnTo>
                    <a:pt x="4808522" y="955656"/>
                  </a:lnTo>
                  <a:lnTo>
                    <a:pt x="4870127" y="924699"/>
                  </a:lnTo>
                  <a:lnTo>
                    <a:pt x="4925292" y="892821"/>
                  </a:lnTo>
                  <a:lnTo>
                    <a:pt x="4973803" y="860076"/>
                  </a:lnTo>
                  <a:lnTo>
                    <a:pt x="5015442" y="826518"/>
                  </a:lnTo>
                  <a:lnTo>
                    <a:pt x="5049994" y="792203"/>
                  </a:lnTo>
                  <a:lnTo>
                    <a:pt x="5077244" y="757185"/>
                  </a:lnTo>
                  <a:lnTo>
                    <a:pt x="5096975" y="721519"/>
                  </a:lnTo>
                  <a:lnTo>
                    <a:pt x="5108973" y="685259"/>
                  </a:lnTo>
                  <a:lnTo>
                    <a:pt x="5113020" y="648462"/>
                  </a:lnTo>
                  <a:lnTo>
                    <a:pt x="5112003" y="629999"/>
                  </a:lnTo>
                  <a:lnTo>
                    <a:pt x="5096975" y="575404"/>
                  </a:lnTo>
                  <a:lnTo>
                    <a:pt x="5077244" y="539738"/>
                  </a:lnTo>
                  <a:lnTo>
                    <a:pt x="5049994" y="504720"/>
                  </a:lnTo>
                  <a:lnTo>
                    <a:pt x="5015442" y="470405"/>
                  </a:lnTo>
                  <a:lnTo>
                    <a:pt x="4973803" y="436847"/>
                  </a:lnTo>
                  <a:lnTo>
                    <a:pt x="4925292" y="404102"/>
                  </a:lnTo>
                  <a:lnTo>
                    <a:pt x="4870127" y="372224"/>
                  </a:lnTo>
                  <a:lnTo>
                    <a:pt x="4808522" y="341267"/>
                  </a:lnTo>
                  <a:lnTo>
                    <a:pt x="4740694" y="311287"/>
                  </a:lnTo>
                  <a:lnTo>
                    <a:pt x="4704513" y="296680"/>
                  </a:lnTo>
                  <a:lnTo>
                    <a:pt x="4666857" y="282338"/>
                  </a:lnTo>
                  <a:lnTo>
                    <a:pt x="4627754" y="268267"/>
                  </a:lnTo>
                  <a:lnTo>
                    <a:pt x="4587229" y="254475"/>
                  </a:lnTo>
                  <a:lnTo>
                    <a:pt x="4545311" y="240968"/>
                  </a:lnTo>
                  <a:lnTo>
                    <a:pt x="4502025" y="227753"/>
                  </a:lnTo>
                  <a:lnTo>
                    <a:pt x="4457399" y="214837"/>
                  </a:lnTo>
                  <a:lnTo>
                    <a:pt x="4411460" y="202226"/>
                  </a:lnTo>
                  <a:lnTo>
                    <a:pt x="4364235" y="189928"/>
                  </a:lnTo>
                  <a:lnTo>
                    <a:pt x="4315751" y="177949"/>
                  </a:lnTo>
                  <a:lnTo>
                    <a:pt x="4266035" y="166297"/>
                  </a:lnTo>
                  <a:lnTo>
                    <a:pt x="4215114" y="154978"/>
                  </a:lnTo>
                  <a:lnTo>
                    <a:pt x="4163014" y="143998"/>
                  </a:lnTo>
                  <a:lnTo>
                    <a:pt x="4109763" y="133366"/>
                  </a:lnTo>
                  <a:lnTo>
                    <a:pt x="4055388" y="123087"/>
                  </a:lnTo>
                  <a:lnTo>
                    <a:pt x="3999915" y="113168"/>
                  </a:lnTo>
                  <a:lnTo>
                    <a:pt x="3943373" y="103617"/>
                  </a:lnTo>
                  <a:lnTo>
                    <a:pt x="3885787" y="94440"/>
                  </a:lnTo>
                  <a:lnTo>
                    <a:pt x="3827184" y="85643"/>
                  </a:lnTo>
                  <a:lnTo>
                    <a:pt x="3767592" y="77235"/>
                  </a:lnTo>
                  <a:lnTo>
                    <a:pt x="3707038" y="69221"/>
                  </a:lnTo>
                  <a:lnTo>
                    <a:pt x="3645548" y="61609"/>
                  </a:lnTo>
                  <a:lnTo>
                    <a:pt x="3583150" y="54405"/>
                  </a:lnTo>
                  <a:lnTo>
                    <a:pt x="3519871" y="47616"/>
                  </a:lnTo>
                  <a:lnTo>
                    <a:pt x="3455737" y="41249"/>
                  </a:lnTo>
                  <a:lnTo>
                    <a:pt x="3390775" y="35312"/>
                  </a:lnTo>
                  <a:lnTo>
                    <a:pt x="3325013" y="29809"/>
                  </a:lnTo>
                  <a:lnTo>
                    <a:pt x="3258477" y="24750"/>
                  </a:lnTo>
                  <a:lnTo>
                    <a:pt x="3191195" y="20140"/>
                  </a:lnTo>
                  <a:lnTo>
                    <a:pt x="3123193" y="15986"/>
                  </a:lnTo>
                  <a:lnTo>
                    <a:pt x="3054499" y="12295"/>
                  </a:lnTo>
                  <a:lnTo>
                    <a:pt x="2985138" y="9074"/>
                  </a:lnTo>
                  <a:lnTo>
                    <a:pt x="2915140" y="6330"/>
                  </a:lnTo>
                  <a:lnTo>
                    <a:pt x="2844529" y="4069"/>
                  </a:lnTo>
                  <a:lnTo>
                    <a:pt x="2773334" y="2299"/>
                  </a:lnTo>
                  <a:lnTo>
                    <a:pt x="2701581" y="1026"/>
                  </a:lnTo>
                  <a:lnTo>
                    <a:pt x="2629297" y="257"/>
                  </a:lnTo>
                  <a:lnTo>
                    <a:pt x="255651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80437" y="1268729"/>
              <a:ext cx="5113020" cy="1297305"/>
            </a:xfrm>
            <a:custGeom>
              <a:avLst/>
              <a:gdLst/>
              <a:ahLst/>
              <a:cxnLst/>
              <a:rect l="l" t="t" r="r" b="b"/>
              <a:pathLst>
                <a:path w="5113020" h="1297305">
                  <a:moveTo>
                    <a:pt x="0" y="648462"/>
                  </a:moveTo>
                  <a:lnTo>
                    <a:pt x="9065" y="593463"/>
                  </a:lnTo>
                  <a:lnTo>
                    <a:pt x="24956" y="557494"/>
                  </a:lnTo>
                  <a:lnTo>
                    <a:pt x="48473" y="522145"/>
                  </a:lnTo>
                  <a:lnTo>
                    <a:pt x="79402" y="487471"/>
                  </a:lnTo>
                  <a:lnTo>
                    <a:pt x="117524" y="453528"/>
                  </a:lnTo>
                  <a:lnTo>
                    <a:pt x="162626" y="420370"/>
                  </a:lnTo>
                  <a:lnTo>
                    <a:pt x="214491" y="388051"/>
                  </a:lnTo>
                  <a:lnTo>
                    <a:pt x="272903" y="356627"/>
                  </a:lnTo>
                  <a:lnTo>
                    <a:pt x="337647" y="326151"/>
                  </a:lnTo>
                  <a:lnTo>
                    <a:pt x="408506" y="296680"/>
                  </a:lnTo>
                  <a:lnTo>
                    <a:pt x="446162" y="282338"/>
                  </a:lnTo>
                  <a:lnTo>
                    <a:pt x="485265" y="268267"/>
                  </a:lnTo>
                  <a:lnTo>
                    <a:pt x="525790" y="254475"/>
                  </a:lnTo>
                  <a:lnTo>
                    <a:pt x="567708" y="240968"/>
                  </a:lnTo>
                  <a:lnTo>
                    <a:pt x="610994" y="227753"/>
                  </a:lnTo>
                  <a:lnTo>
                    <a:pt x="655620" y="214837"/>
                  </a:lnTo>
                  <a:lnTo>
                    <a:pt x="701559" y="202226"/>
                  </a:lnTo>
                  <a:lnTo>
                    <a:pt x="748784" y="189928"/>
                  </a:lnTo>
                  <a:lnTo>
                    <a:pt x="797268" y="177949"/>
                  </a:lnTo>
                  <a:lnTo>
                    <a:pt x="846984" y="166297"/>
                  </a:lnTo>
                  <a:lnTo>
                    <a:pt x="897905" y="154978"/>
                  </a:lnTo>
                  <a:lnTo>
                    <a:pt x="950005" y="143998"/>
                  </a:lnTo>
                  <a:lnTo>
                    <a:pt x="1003256" y="133366"/>
                  </a:lnTo>
                  <a:lnTo>
                    <a:pt x="1057631" y="123087"/>
                  </a:lnTo>
                  <a:lnTo>
                    <a:pt x="1113104" y="113168"/>
                  </a:lnTo>
                  <a:lnTo>
                    <a:pt x="1169646" y="103617"/>
                  </a:lnTo>
                  <a:lnTo>
                    <a:pt x="1227232" y="94440"/>
                  </a:lnTo>
                  <a:lnTo>
                    <a:pt x="1285835" y="85643"/>
                  </a:lnTo>
                  <a:lnTo>
                    <a:pt x="1345427" y="77235"/>
                  </a:lnTo>
                  <a:lnTo>
                    <a:pt x="1405981" y="69221"/>
                  </a:lnTo>
                  <a:lnTo>
                    <a:pt x="1467471" y="61609"/>
                  </a:lnTo>
                  <a:lnTo>
                    <a:pt x="1529869" y="54405"/>
                  </a:lnTo>
                  <a:lnTo>
                    <a:pt x="1593148" y="47616"/>
                  </a:lnTo>
                  <a:lnTo>
                    <a:pt x="1657282" y="41249"/>
                  </a:lnTo>
                  <a:lnTo>
                    <a:pt x="1722244" y="35312"/>
                  </a:lnTo>
                  <a:lnTo>
                    <a:pt x="1788006" y="29809"/>
                  </a:lnTo>
                  <a:lnTo>
                    <a:pt x="1854542" y="24750"/>
                  </a:lnTo>
                  <a:lnTo>
                    <a:pt x="1921824" y="20140"/>
                  </a:lnTo>
                  <a:lnTo>
                    <a:pt x="1989826" y="15986"/>
                  </a:lnTo>
                  <a:lnTo>
                    <a:pt x="2058520" y="12295"/>
                  </a:lnTo>
                  <a:lnTo>
                    <a:pt x="2127881" y="9074"/>
                  </a:lnTo>
                  <a:lnTo>
                    <a:pt x="2197879" y="6330"/>
                  </a:lnTo>
                  <a:lnTo>
                    <a:pt x="2268490" y="4069"/>
                  </a:lnTo>
                  <a:lnTo>
                    <a:pt x="2339685" y="2299"/>
                  </a:lnTo>
                  <a:lnTo>
                    <a:pt x="2411438" y="1026"/>
                  </a:lnTo>
                  <a:lnTo>
                    <a:pt x="2483722" y="257"/>
                  </a:lnTo>
                  <a:lnTo>
                    <a:pt x="2556510" y="0"/>
                  </a:lnTo>
                  <a:lnTo>
                    <a:pt x="2629297" y="257"/>
                  </a:lnTo>
                  <a:lnTo>
                    <a:pt x="2701581" y="1026"/>
                  </a:lnTo>
                  <a:lnTo>
                    <a:pt x="2773334" y="2299"/>
                  </a:lnTo>
                  <a:lnTo>
                    <a:pt x="2844529" y="4069"/>
                  </a:lnTo>
                  <a:lnTo>
                    <a:pt x="2915140" y="6330"/>
                  </a:lnTo>
                  <a:lnTo>
                    <a:pt x="2985138" y="9074"/>
                  </a:lnTo>
                  <a:lnTo>
                    <a:pt x="3054499" y="12295"/>
                  </a:lnTo>
                  <a:lnTo>
                    <a:pt x="3123193" y="15986"/>
                  </a:lnTo>
                  <a:lnTo>
                    <a:pt x="3191195" y="20140"/>
                  </a:lnTo>
                  <a:lnTo>
                    <a:pt x="3258477" y="24750"/>
                  </a:lnTo>
                  <a:lnTo>
                    <a:pt x="3325013" y="29809"/>
                  </a:lnTo>
                  <a:lnTo>
                    <a:pt x="3390775" y="35312"/>
                  </a:lnTo>
                  <a:lnTo>
                    <a:pt x="3455737" y="41249"/>
                  </a:lnTo>
                  <a:lnTo>
                    <a:pt x="3519871" y="47616"/>
                  </a:lnTo>
                  <a:lnTo>
                    <a:pt x="3583150" y="54405"/>
                  </a:lnTo>
                  <a:lnTo>
                    <a:pt x="3645548" y="61609"/>
                  </a:lnTo>
                  <a:lnTo>
                    <a:pt x="3707038" y="69221"/>
                  </a:lnTo>
                  <a:lnTo>
                    <a:pt x="3767592" y="77235"/>
                  </a:lnTo>
                  <a:lnTo>
                    <a:pt x="3827184" y="85643"/>
                  </a:lnTo>
                  <a:lnTo>
                    <a:pt x="3885787" y="94440"/>
                  </a:lnTo>
                  <a:lnTo>
                    <a:pt x="3943373" y="103617"/>
                  </a:lnTo>
                  <a:lnTo>
                    <a:pt x="3999915" y="113168"/>
                  </a:lnTo>
                  <a:lnTo>
                    <a:pt x="4055388" y="123087"/>
                  </a:lnTo>
                  <a:lnTo>
                    <a:pt x="4109763" y="133366"/>
                  </a:lnTo>
                  <a:lnTo>
                    <a:pt x="4163014" y="143998"/>
                  </a:lnTo>
                  <a:lnTo>
                    <a:pt x="4215114" y="154978"/>
                  </a:lnTo>
                  <a:lnTo>
                    <a:pt x="4266035" y="166297"/>
                  </a:lnTo>
                  <a:lnTo>
                    <a:pt x="4315751" y="177949"/>
                  </a:lnTo>
                  <a:lnTo>
                    <a:pt x="4364235" y="189928"/>
                  </a:lnTo>
                  <a:lnTo>
                    <a:pt x="4411460" y="202226"/>
                  </a:lnTo>
                  <a:lnTo>
                    <a:pt x="4457399" y="214837"/>
                  </a:lnTo>
                  <a:lnTo>
                    <a:pt x="4502025" y="227753"/>
                  </a:lnTo>
                  <a:lnTo>
                    <a:pt x="4545311" y="240968"/>
                  </a:lnTo>
                  <a:lnTo>
                    <a:pt x="4587229" y="254475"/>
                  </a:lnTo>
                  <a:lnTo>
                    <a:pt x="4627754" y="268267"/>
                  </a:lnTo>
                  <a:lnTo>
                    <a:pt x="4666857" y="282338"/>
                  </a:lnTo>
                  <a:lnTo>
                    <a:pt x="4704513" y="296680"/>
                  </a:lnTo>
                  <a:lnTo>
                    <a:pt x="4740694" y="311287"/>
                  </a:lnTo>
                  <a:lnTo>
                    <a:pt x="4808522" y="341267"/>
                  </a:lnTo>
                  <a:lnTo>
                    <a:pt x="4870127" y="372224"/>
                  </a:lnTo>
                  <a:lnTo>
                    <a:pt x="4925292" y="404102"/>
                  </a:lnTo>
                  <a:lnTo>
                    <a:pt x="4973803" y="436847"/>
                  </a:lnTo>
                  <a:lnTo>
                    <a:pt x="5015442" y="470405"/>
                  </a:lnTo>
                  <a:lnTo>
                    <a:pt x="5049994" y="504720"/>
                  </a:lnTo>
                  <a:lnTo>
                    <a:pt x="5077244" y="539738"/>
                  </a:lnTo>
                  <a:lnTo>
                    <a:pt x="5096975" y="575404"/>
                  </a:lnTo>
                  <a:lnTo>
                    <a:pt x="5108973" y="611664"/>
                  </a:lnTo>
                  <a:lnTo>
                    <a:pt x="5113020" y="648462"/>
                  </a:lnTo>
                  <a:lnTo>
                    <a:pt x="5112003" y="666924"/>
                  </a:lnTo>
                  <a:lnTo>
                    <a:pt x="5096975" y="721519"/>
                  </a:lnTo>
                  <a:lnTo>
                    <a:pt x="5077244" y="757185"/>
                  </a:lnTo>
                  <a:lnTo>
                    <a:pt x="5049994" y="792203"/>
                  </a:lnTo>
                  <a:lnTo>
                    <a:pt x="5015442" y="826518"/>
                  </a:lnTo>
                  <a:lnTo>
                    <a:pt x="4973803" y="860076"/>
                  </a:lnTo>
                  <a:lnTo>
                    <a:pt x="4925292" y="892821"/>
                  </a:lnTo>
                  <a:lnTo>
                    <a:pt x="4870127" y="924699"/>
                  </a:lnTo>
                  <a:lnTo>
                    <a:pt x="4808522" y="955656"/>
                  </a:lnTo>
                  <a:lnTo>
                    <a:pt x="4740694" y="985636"/>
                  </a:lnTo>
                  <a:lnTo>
                    <a:pt x="4704513" y="1000243"/>
                  </a:lnTo>
                  <a:lnTo>
                    <a:pt x="4666857" y="1014585"/>
                  </a:lnTo>
                  <a:lnTo>
                    <a:pt x="4627754" y="1028656"/>
                  </a:lnTo>
                  <a:lnTo>
                    <a:pt x="4587229" y="1042448"/>
                  </a:lnTo>
                  <a:lnTo>
                    <a:pt x="4545311" y="1055955"/>
                  </a:lnTo>
                  <a:lnTo>
                    <a:pt x="4502025" y="1069170"/>
                  </a:lnTo>
                  <a:lnTo>
                    <a:pt x="4457399" y="1082086"/>
                  </a:lnTo>
                  <a:lnTo>
                    <a:pt x="4411460" y="1094697"/>
                  </a:lnTo>
                  <a:lnTo>
                    <a:pt x="4364235" y="1106995"/>
                  </a:lnTo>
                  <a:lnTo>
                    <a:pt x="4315751" y="1118974"/>
                  </a:lnTo>
                  <a:lnTo>
                    <a:pt x="4266035" y="1130626"/>
                  </a:lnTo>
                  <a:lnTo>
                    <a:pt x="4215114" y="1141945"/>
                  </a:lnTo>
                  <a:lnTo>
                    <a:pt x="4163014" y="1152925"/>
                  </a:lnTo>
                  <a:lnTo>
                    <a:pt x="4109763" y="1163557"/>
                  </a:lnTo>
                  <a:lnTo>
                    <a:pt x="4055388" y="1173836"/>
                  </a:lnTo>
                  <a:lnTo>
                    <a:pt x="3999915" y="1183755"/>
                  </a:lnTo>
                  <a:lnTo>
                    <a:pt x="3943373" y="1193306"/>
                  </a:lnTo>
                  <a:lnTo>
                    <a:pt x="3885787" y="1202483"/>
                  </a:lnTo>
                  <a:lnTo>
                    <a:pt x="3827184" y="1211280"/>
                  </a:lnTo>
                  <a:lnTo>
                    <a:pt x="3767592" y="1219688"/>
                  </a:lnTo>
                  <a:lnTo>
                    <a:pt x="3707038" y="1227702"/>
                  </a:lnTo>
                  <a:lnTo>
                    <a:pt x="3645548" y="1235314"/>
                  </a:lnTo>
                  <a:lnTo>
                    <a:pt x="3583150" y="1242518"/>
                  </a:lnTo>
                  <a:lnTo>
                    <a:pt x="3519871" y="1249307"/>
                  </a:lnTo>
                  <a:lnTo>
                    <a:pt x="3455737" y="1255674"/>
                  </a:lnTo>
                  <a:lnTo>
                    <a:pt x="3390775" y="1261611"/>
                  </a:lnTo>
                  <a:lnTo>
                    <a:pt x="3325013" y="1267114"/>
                  </a:lnTo>
                  <a:lnTo>
                    <a:pt x="3258477" y="1272173"/>
                  </a:lnTo>
                  <a:lnTo>
                    <a:pt x="3191195" y="1276783"/>
                  </a:lnTo>
                  <a:lnTo>
                    <a:pt x="3123193" y="1280937"/>
                  </a:lnTo>
                  <a:lnTo>
                    <a:pt x="3054499" y="1284628"/>
                  </a:lnTo>
                  <a:lnTo>
                    <a:pt x="2985138" y="1287849"/>
                  </a:lnTo>
                  <a:lnTo>
                    <a:pt x="2915140" y="1290593"/>
                  </a:lnTo>
                  <a:lnTo>
                    <a:pt x="2844529" y="1292854"/>
                  </a:lnTo>
                  <a:lnTo>
                    <a:pt x="2773334" y="1294624"/>
                  </a:lnTo>
                  <a:lnTo>
                    <a:pt x="2701581" y="1295897"/>
                  </a:lnTo>
                  <a:lnTo>
                    <a:pt x="2629297" y="1296666"/>
                  </a:lnTo>
                  <a:lnTo>
                    <a:pt x="2556510" y="1296924"/>
                  </a:lnTo>
                  <a:lnTo>
                    <a:pt x="2483722" y="1296666"/>
                  </a:lnTo>
                  <a:lnTo>
                    <a:pt x="2411438" y="1295897"/>
                  </a:lnTo>
                  <a:lnTo>
                    <a:pt x="2339685" y="1294624"/>
                  </a:lnTo>
                  <a:lnTo>
                    <a:pt x="2268490" y="1292854"/>
                  </a:lnTo>
                  <a:lnTo>
                    <a:pt x="2197879" y="1290593"/>
                  </a:lnTo>
                  <a:lnTo>
                    <a:pt x="2127881" y="1287849"/>
                  </a:lnTo>
                  <a:lnTo>
                    <a:pt x="2058520" y="1284628"/>
                  </a:lnTo>
                  <a:lnTo>
                    <a:pt x="1989826" y="1280937"/>
                  </a:lnTo>
                  <a:lnTo>
                    <a:pt x="1921824" y="1276783"/>
                  </a:lnTo>
                  <a:lnTo>
                    <a:pt x="1854542" y="1272173"/>
                  </a:lnTo>
                  <a:lnTo>
                    <a:pt x="1788006" y="1267114"/>
                  </a:lnTo>
                  <a:lnTo>
                    <a:pt x="1722244" y="1261611"/>
                  </a:lnTo>
                  <a:lnTo>
                    <a:pt x="1657282" y="1255674"/>
                  </a:lnTo>
                  <a:lnTo>
                    <a:pt x="1593148" y="1249307"/>
                  </a:lnTo>
                  <a:lnTo>
                    <a:pt x="1529869" y="1242518"/>
                  </a:lnTo>
                  <a:lnTo>
                    <a:pt x="1467471" y="1235314"/>
                  </a:lnTo>
                  <a:lnTo>
                    <a:pt x="1405981" y="1227702"/>
                  </a:lnTo>
                  <a:lnTo>
                    <a:pt x="1345427" y="1219688"/>
                  </a:lnTo>
                  <a:lnTo>
                    <a:pt x="1285835" y="1211280"/>
                  </a:lnTo>
                  <a:lnTo>
                    <a:pt x="1227232" y="1202483"/>
                  </a:lnTo>
                  <a:lnTo>
                    <a:pt x="1169646" y="1193306"/>
                  </a:lnTo>
                  <a:lnTo>
                    <a:pt x="1113104" y="1183755"/>
                  </a:lnTo>
                  <a:lnTo>
                    <a:pt x="1057631" y="1173836"/>
                  </a:lnTo>
                  <a:lnTo>
                    <a:pt x="1003256" y="1163557"/>
                  </a:lnTo>
                  <a:lnTo>
                    <a:pt x="950005" y="1152925"/>
                  </a:lnTo>
                  <a:lnTo>
                    <a:pt x="897905" y="1141945"/>
                  </a:lnTo>
                  <a:lnTo>
                    <a:pt x="846984" y="1130626"/>
                  </a:lnTo>
                  <a:lnTo>
                    <a:pt x="797268" y="1118974"/>
                  </a:lnTo>
                  <a:lnTo>
                    <a:pt x="748784" y="1106995"/>
                  </a:lnTo>
                  <a:lnTo>
                    <a:pt x="701559" y="1094697"/>
                  </a:lnTo>
                  <a:lnTo>
                    <a:pt x="655620" y="1082086"/>
                  </a:lnTo>
                  <a:lnTo>
                    <a:pt x="610994" y="1069170"/>
                  </a:lnTo>
                  <a:lnTo>
                    <a:pt x="567708" y="1055955"/>
                  </a:lnTo>
                  <a:lnTo>
                    <a:pt x="525790" y="1042448"/>
                  </a:lnTo>
                  <a:lnTo>
                    <a:pt x="485265" y="1028656"/>
                  </a:lnTo>
                  <a:lnTo>
                    <a:pt x="446162" y="1014585"/>
                  </a:lnTo>
                  <a:lnTo>
                    <a:pt x="408506" y="1000243"/>
                  </a:lnTo>
                  <a:lnTo>
                    <a:pt x="372325" y="985636"/>
                  </a:lnTo>
                  <a:lnTo>
                    <a:pt x="304497" y="955656"/>
                  </a:lnTo>
                  <a:lnTo>
                    <a:pt x="242892" y="924699"/>
                  </a:lnTo>
                  <a:lnTo>
                    <a:pt x="187727" y="892821"/>
                  </a:lnTo>
                  <a:lnTo>
                    <a:pt x="139216" y="860076"/>
                  </a:lnTo>
                  <a:lnTo>
                    <a:pt x="97577" y="826518"/>
                  </a:lnTo>
                  <a:lnTo>
                    <a:pt x="63025" y="792203"/>
                  </a:lnTo>
                  <a:lnTo>
                    <a:pt x="35775" y="757185"/>
                  </a:lnTo>
                  <a:lnTo>
                    <a:pt x="16044" y="721519"/>
                  </a:lnTo>
                  <a:lnTo>
                    <a:pt x="4046" y="685259"/>
                  </a:lnTo>
                  <a:lnTo>
                    <a:pt x="0" y="648462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5563" y="1648142"/>
            <a:ext cx="47390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5840" marR="5080" indent="-993775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Usos</a:t>
            </a:r>
            <a:r>
              <a:rPr sz="2000" i="1" spc="-3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del</a:t>
            </a:r>
            <a:r>
              <a:rPr sz="2000" i="1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agua</a:t>
            </a:r>
            <a:r>
              <a:rPr sz="2000" i="1" spc="-2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dulce</a:t>
            </a:r>
            <a:r>
              <a:rPr sz="2000" i="1" spc="-1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000" i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el</a:t>
            </a:r>
            <a:r>
              <a:rPr sz="2000" i="1" spc="-3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mundo</a:t>
            </a:r>
            <a:r>
              <a:rPr sz="2000" i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000" i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por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ingresos</a:t>
            </a:r>
            <a:r>
              <a:rPr sz="2000" i="1" spc="-4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000" i="1" spc="-2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los</a:t>
            </a:r>
            <a:r>
              <a:rPr sz="2000" i="1" spc="-1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países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94304" y="2843783"/>
            <a:ext cx="2723515" cy="3260090"/>
            <a:chOff x="3194304" y="2843783"/>
            <a:chExt cx="2723515" cy="326009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03448" y="2852928"/>
              <a:ext cx="2705099" cy="32415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98876" y="2848355"/>
              <a:ext cx="2714625" cy="3251200"/>
            </a:xfrm>
            <a:custGeom>
              <a:avLst/>
              <a:gdLst/>
              <a:ahLst/>
              <a:cxnLst/>
              <a:rect l="l" t="t" r="r" b="b"/>
              <a:pathLst>
                <a:path w="2714625" h="3251200">
                  <a:moveTo>
                    <a:pt x="0" y="0"/>
                  </a:moveTo>
                  <a:lnTo>
                    <a:pt x="2714244" y="0"/>
                  </a:lnTo>
                  <a:lnTo>
                    <a:pt x="2714244" y="3250692"/>
                  </a:lnTo>
                  <a:lnTo>
                    <a:pt x="0" y="32506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147815" y="2843783"/>
            <a:ext cx="2520950" cy="3258820"/>
            <a:chOff x="6147815" y="2843783"/>
            <a:chExt cx="2520950" cy="32588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2852928"/>
              <a:ext cx="2502407" cy="324001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52387" y="2848355"/>
              <a:ext cx="2512060" cy="3249295"/>
            </a:xfrm>
            <a:custGeom>
              <a:avLst/>
              <a:gdLst/>
              <a:ahLst/>
              <a:cxnLst/>
              <a:rect l="l" t="t" r="r" b="b"/>
              <a:pathLst>
                <a:path w="2512059" h="3249295">
                  <a:moveTo>
                    <a:pt x="0" y="0"/>
                  </a:moveTo>
                  <a:lnTo>
                    <a:pt x="2511552" y="0"/>
                  </a:lnTo>
                  <a:lnTo>
                    <a:pt x="2511552" y="3249168"/>
                  </a:lnTo>
                  <a:lnTo>
                    <a:pt x="0" y="324916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84276" y="333756"/>
            <a:ext cx="6696709" cy="862965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635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42315" y="2843783"/>
            <a:ext cx="2661285" cy="3331845"/>
            <a:chOff x="242315" y="2843783"/>
            <a:chExt cx="2661285" cy="333184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2852928"/>
              <a:ext cx="2611107" cy="33130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6887" y="2848355"/>
              <a:ext cx="2651760" cy="3322320"/>
            </a:xfrm>
            <a:custGeom>
              <a:avLst/>
              <a:gdLst/>
              <a:ahLst/>
              <a:cxnLst/>
              <a:rect l="l" t="t" r="r" b="b"/>
              <a:pathLst>
                <a:path w="2651760" h="3322320">
                  <a:moveTo>
                    <a:pt x="0" y="0"/>
                  </a:moveTo>
                  <a:lnTo>
                    <a:pt x="2651760" y="0"/>
                  </a:lnTo>
                  <a:lnTo>
                    <a:pt x="2651760" y="3322320"/>
                  </a:lnTo>
                  <a:lnTo>
                    <a:pt x="0" y="332232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7044" y="1400554"/>
            <a:ext cx="4417060" cy="457200"/>
            <a:chOff x="2257044" y="1400554"/>
            <a:chExt cx="4417060" cy="457200"/>
          </a:xfrm>
        </p:grpSpPr>
        <p:sp>
          <p:nvSpPr>
            <p:cNvPr id="3" name="object 3"/>
            <p:cNvSpPr/>
            <p:nvPr/>
          </p:nvSpPr>
          <p:spPr>
            <a:xfrm>
              <a:off x="2269998" y="1413508"/>
              <a:ext cx="4391025" cy="431800"/>
            </a:xfrm>
            <a:custGeom>
              <a:avLst/>
              <a:gdLst/>
              <a:ahLst/>
              <a:cxnLst/>
              <a:rect l="l" t="t" r="r" b="b"/>
              <a:pathLst>
                <a:path w="4391025" h="431800">
                  <a:moveTo>
                    <a:pt x="4318762" y="0"/>
                  </a:moveTo>
                  <a:lnTo>
                    <a:pt x="71882" y="0"/>
                  </a:lnTo>
                  <a:lnTo>
                    <a:pt x="43901" y="5648"/>
                  </a:lnTo>
                  <a:lnTo>
                    <a:pt x="21053" y="21053"/>
                  </a:lnTo>
                  <a:lnTo>
                    <a:pt x="5648" y="43901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390"/>
                  </a:lnTo>
                  <a:lnTo>
                    <a:pt x="21053" y="410238"/>
                  </a:lnTo>
                  <a:lnTo>
                    <a:pt x="43901" y="425643"/>
                  </a:lnTo>
                  <a:lnTo>
                    <a:pt x="71882" y="431292"/>
                  </a:lnTo>
                  <a:lnTo>
                    <a:pt x="4318762" y="431292"/>
                  </a:lnTo>
                  <a:lnTo>
                    <a:pt x="4346742" y="425643"/>
                  </a:lnTo>
                  <a:lnTo>
                    <a:pt x="4369590" y="410238"/>
                  </a:lnTo>
                  <a:lnTo>
                    <a:pt x="4384995" y="387390"/>
                  </a:lnTo>
                  <a:lnTo>
                    <a:pt x="4390644" y="359410"/>
                  </a:lnTo>
                  <a:lnTo>
                    <a:pt x="4390644" y="71882"/>
                  </a:lnTo>
                  <a:lnTo>
                    <a:pt x="4384995" y="43901"/>
                  </a:lnTo>
                  <a:lnTo>
                    <a:pt x="4369590" y="21053"/>
                  </a:lnTo>
                  <a:lnTo>
                    <a:pt x="4346742" y="5648"/>
                  </a:lnTo>
                  <a:lnTo>
                    <a:pt x="431876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69998" y="1413508"/>
              <a:ext cx="4391025" cy="431800"/>
            </a:xfrm>
            <a:custGeom>
              <a:avLst/>
              <a:gdLst/>
              <a:ahLst/>
              <a:cxnLst/>
              <a:rect l="l" t="t" r="r" b="b"/>
              <a:pathLst>
                <a:path w="4391025" h="431800">
                  <a:moveTo>
                    <a:pt x="0" y="71882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4318762" y="0"/>
                  </a:lnTo>
                  <a:lnTo>
                    <a:pt x="4346742" y="5648"/>
                  </a:lnTo>
                  <a:lnTo>
                    <a:pt x="4369590" y="21053"/>
                  </a:lnTo>
                  <a:lnTo>
                    <a:pt x="4384995" y="43901"/>
                  </a:lnTo>
                  <a:lnTo>
                    <a:pt x="4390644" y="71882"/>
                  </a:lnTo>
                  <a:lnTo>
                    <a:pt x="4390644" y="359410"/>
                  </a:lnTo>
                  <a:lnTo>
                    <a:pt x="4384995" y="387390"/>
                  </a:lnTo>
                  <a:lnTo>
                    <a:pt x="4369590" y="410238"/>
                  </a:lnTo>
                  <a:lnTo>
                    <a:pt x="4346742" y="425643"/>
                  </a:lnTo>
                  <a:lnTo>
                    <a:pt x="4318762" y="431292"/>
                  </a:lnTo>
                  <a:lnTo>
                    <a:pt x="71882" y="431292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7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7183" y="1420812"/>
            <a:ext cx="4213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C0"/>
                </a:solidFill>
              </a:rPr>
              <a:t>Usos</a:t>
            </a:r>
            <a:r>
              <a:rPr sz="2000" spc="-2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del</a:t>
            </a:r>
            <a:r>
              <a:rPr sz="2000" spc="-15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agua</a:t>
            </a:r>
            <a:r>
              <a:rPr sz="2000" spc="-20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dulce</a:t>
            </a:r>
            <a:r>
              <a:rPr sz="2000" spc="-20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en</a:t>
            </a:r>
            <a:r>
              <a:rPr sz="2000" spc="-10" dirty="0">
                <a:solidFill>
                  <a:srgbClr val="006FC0"/>
                </a:solidFill>
              </a:rPr>
              <a:t> </a:t>
            </a:r>
            <a:r>
              <a:rPr sz="2000" dirty="0">
                <a:solidFill>
                  <a:srgbClr val="006FC0"/>
                </a:solidFill>
              </a:rPr>
              <a:t>el</a:t>
            </a:r>
            <a:r>
              <a:rPr sz="2000" spc="-2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mundo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675131" y="1979676"/>
            <a:ext cx="7650480" cy="4488180"/>
            <a:chOff x="675131" y="1979676"/>
            <a:chExt cx="7650480" cy="448818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84275" y="1988820"/>
              <a:ext cx="7632191" cy="44698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9703" y="1984248"/>
              <a:ext cx="7641590" cy="4479290"/>
            </a:xfrm>
            <a:custGeom>
              <a:avLst/>
              <a:gdLst/>
              <a:ahLst/>
              <a:cxnLst/>
              <a:rect l="l" t="t" r="r" b="b"/>
              <a:pathLst>
                <a:path w="7641590" h="4479290">
                  <a:moveTo>
                    <a:pt x="0" y="0"/>
                  </a:moveTo>
                  <a:lnTo>
                    <a:pt x="7641335" y="0"/>
                  </a:lnTo>
                  <a:lnTo>
                    <a:pt x="7641335" y="4479036"/>
                  </a:lnTo>
                  <a:lnTo>
                    <a:pt x="0" y="447903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27532" y="333756"/>
            <a:ext cx="6697980" cy="862965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444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dirty="0"/>
              <a:t>Recursos</a:t>
            </a:r>
            <a:r>
              <a:rPr spc="5" dirty="0"/>
              <a:t> </a:t>
            </a:r>
            <a:r>
              <a:rPr dirty="0"/>
              <a:t>Hídricos</a:t>
            </a:r>
            <a:r>
              <a:rPr spc="-30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spc="-10" dirty="0"/>
              <a:t>Argentina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457200" y="1997964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0"/>
                </a:moveTo>
                <a:lnTo>
                  <a:pt x="8229600" y="0"/>
                </a:lnTo>
                <a:lnTo>
                  <a:pt x="8229600" y="4526280"/>
                </a:lnTo>
                <a:lnTo>
                  <a:pt x="0" y="45262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31445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Char char="o"/>
              <a:tabLst>
                <a:tab pos="354965" algn="l"/>
                <a:tab pos="355600" algn="l"/>
              </a:tabLst>
            </a:pPr>
            <a:r>
              <a:rPr dirty="0"/>
              <a:t>75%</a:t>
            </a:r>
            <a:r>
              <a:rPr spc="-45" dirty="0"/>
              <a:t> </a:t>
            </a:r>
            <a:r>
              <a:rPr dirty="0"/>
              <a:t>del</a:t>
            </a:r>
            <a:r>
              <a:rPr spc="-10" dirty="0"/>
              <a:t> </a:t>
            </a:r>
            <a:r>
              <a:rPr dirty="0"/>
              <a:t>territorio</a:t>
            </a:r>
            <a:r>
              <a:rPr spc="-4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República</a:t>
            </a:r>
            <a:r>
              <a:rPr spc="-20" dirty="0"/>
              <a:t> </a:t>
            </a:r>
            <a:r>
              <a:rPr dirty="0"/>
              <a:t>Argentina</a:t>
            </a:r>
            <a:r>
              <a:rPr spc="-35" dirty="0"/>
              <a:t> </a:t>
            </a:r>
            <a:r>
              <a:rPr dirty="0"/>
              <a:t>son</a:t>
            </a:r>
            <a:r>
              <a:rPr spc="-20" dirty="0"/>
              <a:t> </a:t>
            </a:r>
            <a:r>
              <a:rPr dirty="0"/>
              <a:t>regiones</a:t>
            </a:r>
            <a:r>
              <a:rPr spc="-40" dirty="0"/>
              <a:t> </a:t>
            </a:r>
            <a:r>
              <a:rPr dirty="0"/>
              <a:t>áridas</a:t>
            </a:r>
            <a:r>
              <a:rPr spc="-30" dirty="0"/>
              <a:t> </a:t>
            </a:r>
            <a:r>
              <a:rPr spc="-50" dirty="0"/>
              <a:t>y </a:t>
            </a:r>
            <a:r>
              <a:rPr spc="-10" dirty="0"/>
              <a:t>semiáridas.</a:t>
            </a:r>
            <a:endParaRPr spc="-10" dirty="0"/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Char char="o"/>
              <a:tabLst>
                <a:tab pos="354965" algn="l"/>
                <a:tab pos="355600" algn="l"/>
              </a:tabLst>
            </a:pPr>
            <a:r>
              <a:rPr dirty="0"/>
              <a:t>Sólo</a:t>
            </a:r>
            <a:r>
              <a:rPr spc="-20" dirty="0"/>
              <a:t> </a:t>
            </a:r>
            <a:r>
              <a:rPr dirty="0"/>
              <a:t>disponen</a:t>
            </a:r>
            <a:r>
              <a:rPr spc="-35" dirty="0"/>
              <a:t> </a:t>
            </a:r>
            <a:r>
              <a:rPr dirty="0"/>
              <a:t>del</a:t>
            </a:r>
            <a:r>
              <a:rPr spc="-15" dirty="0"/>
              <a:t> </a:t>
            </a:r>
            <a:r>
              <a:rPr dirty="0"/>
              <a:t>18%</a:t>
            </a:r>
            <a:r>
              <a:rPr spc="-3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los</a:t>
            </a:r>
            <a:r>
              <a:rPr spc="-5" dirty="0"/>
              <a:t> </a:t>
            </a:r>
            <a:r>
              <a:rPr dirty="0"/>
              <a:t>recursos</a:t>
            </a:r>
            <a:r>
              <a:rPr spc="-55" dirty="0"/>
              <a:t> </a:t>
            </a:r>
            <a:r>
              <a:rPr dirty="0"/>
              <a:t>hídricos</a:t>
            </a:r>
            <a:r>
              <a:rPr spc="-35" dirty="0"/>
              <a:t> </a:t>
            </a:r>
            <a:r>
              <a:rPr spc="-10" dirty="0"/>
              <a:t>superficiales.</a:t>
            </a:r>
            <a:endParaRPr spc="-10" dirty="0"/>
          </a:p>
          <a:p>
            <a:pPr marL="354965" marR="100711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Char char="o"/>
              <a:tabLst>
                <a:tab pos="354965" algn="l"/>
                <a:tab pos="355600" algn="l"/>
              </a:tabLst>
            </a:pPr>
            <a:r>
              <a:rPr dirty="0"/>
              <a:t>Producen</a:t>
            </a:r>
            <a:r>
              <a:rPr spc="-45" dirty="0"/>
              <a:t> </a:t>
            </a:r>
            <a:r>
              <a:rPr dirty="0"/>
              <a:t>el</a:t>
            </a:r>
            <a:r>
              <a:rPr spc="-5" dirty="0"/>
              <a:t> </a:t>
            </a:r>
            <a:r>
              <a:rPr dirty="0"/>
              <a:t>50%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producción</a:t>
            </a:r>
            <a:r>
              <a:rPr spc="-55" dirty="0"/>
              <a:t> </a:t>
            </a:r>
            <a:r>
              <a:rPr dirty="0"/>
              <a:t>agrícola</a:t>
            </a:r>
            <a:r>
              <a:rPr spc="-30" dirty="0"/>
              <a:t> </a:t>
            </a:r>
            <a:r>
              <a:rPr dirty="0"/>
              <a:t>y</a:t>
            </a:r>
            <a:r>
              <a:rPr spc="-10" dirty="0"/>
              <a:t> </a:t>
            </a:r>
            <a:r>
              <a:rPr dirty="0"/>
              <a:t>el</a:t>
            </a:r>
            <a:r>
              <a:rPr spc="-5" dirty="0"/>
              <a:t> </a:t>
            </a:r>
            <a:r>
              <a:rPr dirty="0"/>
              <a:t>47%</a:t>
            </a:r>
            <a:r>
              <a:rPr spc="-2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25" dirty="0"/>
              <a:t>la </a:t>
            </a:r>
            <a:r>
              <a:rPr spc="-10" dirty="0"/>
              <a:t>ganadera.</a:t>
            </a:r>
            <a:endParaRPr spc="-10" dirty="0"/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Char char="o"/>
              <a:tabLst>
                <a:tab pos="354965" algn="l"/>
                <a:tab pos="355600" algn="l"/>
              </a:tabLst>
            </a:pPr>
            <a:r>
              <a:rPr dirty="0"/>
              <a:t>Del</a:t>
            </a:r>
            <a:r>
              <a:rPr spc="-30" dirty="0"/>
              <a:t> </a:t>
            </a:r>
            <a:r>
              <a:rPr dirty="0"/>
              <a:t>total</a:t>
            </a:r>
            <a:r>
              <a:rPr spc="-3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hectáreas</a:t>
            </a:r>
            <a:r>
              <a:rPr spc="-4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sup.continental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Argentina,</a:t>
            </a:r>
            <a:r>
              <a:rPr spc="-40" dirty="0"/>
              <a:t> </a:t>
            </a:r>
            <a:r>
              <a:rPr spc="-10" dirty="0"/>
              <a:t>11,5% </a:t>
            </a:r>
            <a:r>
              <a:rPr dirty="0"/>
              <a:t>son</a:t>
            </a:r>
            <a:r>
              <a:rPr spc="-35" dirty="0"/>
              <a:t> </a:t>
            </a:r>
            <a:r>
              <a:rPr dirty="0"/>
              <a:t>cultivables</a:t>
            </a:r>
            <a:r>
              <a:rPr spc="-20" dirty="0"/>
              <a:t> </a:t>
            </a:r>
            <a:r>
              <a:rPr dirty="0"/>
              <a:t>(buenas</a:t>
            </a:r>
            <a:r>
              <a:rPr spc="-40" dirty="0"/>
              <a:t> </a:t>
            </a:r>
            <a:r>
              <a:rPr dirty="0"/>
              <a:t>condiciones</a:t>
            </a:r>
            <a:r>
              <a:rPr spc="-45" dirty="0"/>
              <a:t> </a:t>
            </a:r>
            <a:r>
              <a:rPr dirty="0"/>
              <a:t>climáticas</a:t>
            </a:r>
            <a:r>
              <a:rPr spc="-30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spc="-10" dirty="0"/>
              <a:t>edáficas).</a:t>
            </a:r>
            <a:endParaRPr spc="-10" dirty="0"/>
          </a:p>
          <a:p>
            <a:pPr marL="354965" marR="197485" indent="-342900">
              <a:lnSpc>
                <a:spcPct val="100000"/>
              </a:lnSpc>
              <a:spcBef>
                <a:spcPts val="480"/>
              </a:spcBef>
            </a:pPr>
            <a:r>
              <a:rPr dirty="0"/>
              <a:t>(0,5%)</a:t>
            </a:r>
            <a:r>
              <a:rPr spc="-45" dirty="0"/>
              <a:t> </a:t>
            </a:r>
            <a:r>
              <a:rPr dirty="0"/>
              <a:t>con</a:t>
            </a:r>
            <a:r>
              <a:rPr spc="-25" dirty="0"/>
              <a:t> </a:t>
            </a:r>
            <a:r>
              <a:rPr dirty="0"/>
              <a:t>infraestructura</a:t>
            </a:r>
            <a:r>
              <a:rPr spc="-65" dirty="0"/>
              <a:t> </a:t>
            </a:r>
            <a:r>
              <a:rPr dirty="0"/>
              <a:t>para</a:t>
            </a:r>
            <a:r>
              <a:rPr spc="-25" dirty="0"/>
              <a:t> </a:t>
            </a:r>
            <a:r>
              <a:rPr dirty="0"/>
              <a:t>riego,</a:t>
            </a:r>
            <a:r>
              <a:rPr spc="-40" dirty="0"/>
              <a:t> </a:t>
            </a:r>
            <a:r>
              <a:rPr dirty="0"/>
              <a:t>degradadas</a:t>
            </a:r>
            <a:r>
              <a:rPr spc="-60" dirty="0"/>
              <a:t> </a:t>
            </a:r>
            <a:r>
              <a:rPr dirty="0"/>
              <a:t>por</a:t>
            </a:r>
            <a:r>
              <a:rPr spc="-25" dirty="0"/>
              <a:t> </a:t>
            </a:r>
            <a:r>
              <a:rPr dirty="0"/>
              <a:t>problemas</a:t>
            </a:r>
            <a:r>
              <a:rPr spc="-40" dirty="0"/>
              <a:t> </a:t>
            </a:r>
            <a:r>
              <a:rPr spc="-25" dirty="0"/>
              <a:t>de </a:t>
            </a:r>
            <a:r>
              <a:rPr dirty="0"/>
              <a:t>drenaje</a:t>
            </a:r>
            <a:r>
              <a:rPr spc="-40" dirty="0"/>
              <a:t> </a:t>
            </a:r>
            <a:r>
              <a:rPr dirty="0"/>
              <a:t>y/o</a:t>
            </a:r>
            <a:r>
              <a:rPr spc="-15" dirty="0"/>
              <a:t> </a:t>
            </a:r>
            <a:r>
              <a:rPr spc="-10" dirty="0"/>
              <a:t>salinidad.</a:t>
            </a:r>
            <a:endParaRPr spc="-10" dirty="0"/>
          </a:p>
          <a:p>
            <a:pPr marL="354965" marR="93853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Char char="o"/>
              <a:tabLst>
                <a:tab pos="354965" algn="l"/>
                <a:tab pos="355600" algn="l"/>
              </a:tabLst>
            </a:pPr>
            <a:r>
              <a:rPr dirty="0"/>
              <a:t>La</a:t>
            </a:r>
            <a:r>
              <a:rPr spc="-20" dirty="0"/>
              <a:t> </a:t>
            </a:r>
            <a:r>
              <a:rPr dirty="0"/>
              <a:t>fuente</a:t>
            </a:r>
            <a:r>
              <a:rPr spc="-1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agua</a:t>
            </a:r>
            <a:r>
              <a:rPr spc="-15" dirty="0"/>
              <a:t> </a:t>
            </a:r>
            <a:r>
              <a:rPr dirty="0"/>
              <a:t>para</a:t>
            </a:r>
            <a:r>
              <a:rPr spc="-35" dirty="0"/>
              <a:t> </a:t>
            </a:r>
            <a:r>
              <a:rPr dirty="0"/>
              <a:t>riego:</a:t>
            </a:r>
            <a:r>
              <a:rPr spc="-35" dirty="0"/>
              <a:t> </a:t>
            </a:r>
            <a:r>
              <a:rPr dirty="0"/>
              <a:t>el</a:t>
            </a:r>
            <a:r>
              <a:rPr spc="-10" dirty="0"/>
              <a:t> </a:t>
            </a:r>
            <a:r>
              <a:rPr dirty="0"/>
              <a:t>74</a:t>
            </a:r>
            <a:r>
              <a:rPr spc="-15" dirty="0"/>
              <a:t> </a:t>
            </a:r>
            <a:r>
              <a:rPr dirty="0"/>
              <a:t>%</a:t>
            </a:r>
            <a:r>
              <a:rPr spc="-15" dirty="0"/>
              <a:t> </a:t>
            </a:r>
            <a:r>
              <a:rPr dirty="0"/>
              <a:t>corresponde</a:t>
            </a:r>
            <a:r>
              <a:rPr spc="-5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20" dirty="0"/>
              <a:t>agua </a:t>
            </a:r>
            <a:r>
              <a:rPr spc="-10" dirty="0"/>
              <a:t>superficial.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684276" y="260604"/>
            <a:ext cx="6696709" cy="86614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635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31" y="0"/>
            <a:ext cx="7272655" cy="1412875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151765" rIns="0" bIns="0" rtlCol="0">
            <a:spAutoFit/>
          </a:bodyPr>
          <a:lstStyle/>
          <a:p>
            <a:pPr marL="1491615" marR="1488440" algn="ctr">
              <a:lnSpc>
                <a:spcPct val="100000"/>
              </a:lnSpc>
              <a:spcBef>
                <a:spcPts val="1195"/>
              </a:spcBef>
            </a:pP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Departamento</a:t>
            </a:r>
            <a:r>
              <a:rPr sz="18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800" b="1" spc="-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Ciencias</a:t>
            </a:r>
            <a:r>
              <a:rPr sz="18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Ambientales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Licenciatura</a:t>
            </a:r>
            <a:r>
              <a:rPr sz="18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18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Ciencias</a:t>
            </a:r>
            <a:r>
              <a:rPr sz="18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Ambientales 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2265" y="1831289"/>
            <a:ext cx="202691" cy="2133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459" y="1700783"/>
            <a:ext cx="4038600" cy="4525010"/>
          </a:xfrm>
          <a:prstGeom prst="rect">
            <a:avLst/>
          </a:prstGeom>
          <a:ln w="9144">
            <a:solidFill>
              <a:srgbClr val="3B8B9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295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Objetivos</a:t>
            </a:r>
            <a:r>
              <a:rPr sz="2400" spc="-1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 MT"/>
              <a:cs typeface="Arial MT"/>
            </a:endParaRPr>
          </a:p>
          <a:p>
            <a:pPr marL="485775" marR="137795" indent="-344170" algn="just">
              <a:lnSpc>
                <a:spcPct val="100000"/>
              </a:lnSpc>
              <a:buClr>
                <a:srgbClr val="FF0000"/>
              </a:buClr>
              <a:buFont typeface="Wingdings" panose="05000000000000000000"/>
              <a:buChar char="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El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conocimiento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agua 	</a:t>
            </a:r>
            <a:r>
              <a:rPr sz="2400" dirty="0">
                <a:latin typeface="Arial MT"/>
                <a:cs typeface="Arial MT"/>
              </a:rPr>
              <a:t>superficial y</a:t>
            </a:r>
            <a:r>
              <a:rPr sz="2400" spc="-10" dirty="0">
                <a:latin typeface="Arial MT"/>
                <a:cs typeface="Arial MT"/>
              </a:rPr>
              <a:t> subterránea 	</a:t>
            </a:r>
            <a:r>
              <a:rPr sz="2400" dirty="0">
                <a:latin typeface="Arial MT"/>
                <a:cs typeface="Arial MT"/>
              </a:rPr>
              <a:t>correspondiente al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ciclo</a:t>
            </a:r>
            <a:endParaRPr sz="2400">
              <a:latin typeface="Arial MT"/>
              <a:cs typeface="Arial MT"/>
            </a:endParaRPr>
          </a:p>
          <a:p>
            <a:pPr marL="453390" marR="105410" indent="-2540" algn="ctr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hidrológico;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sus </a:t>
            </a:r>
            <a:r>
              <a:rPr sz="2400" dirty="0">
                <a:latin typeface="Arial MT"/>
                <a:cs typeface="Arial MT"/>
              </a:rPr>
              <a:t>características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Físico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– </a:t>
            </a:r>
            <a:r>
              <a:rPr sz="2400" dirty="0">
                <a:latin typeface="Arial MT"/>
                <a:cs typeface="Arial MT"/>
              </a:rPr>
              <a:t>Químicas.,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dinámicas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spc="-25" dirty="0">
                <a:latin typeface="Arial MT"/>
                <a:cs typeface="Arial MT"/>
              </a:rPr>
              <a:t> la </a:t>
            </a:r>
            <a:r>
              <a:rPr sz="2400" dirty="0">
                <a:latin typeface="Arial MT"/>
                <a:cs typeface="Arial MT"/>
              </a:rPr>
              <a:t>relación con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seres </a:t>
            </a:r>
            <a:r>
              <a:rPr sz="2400" spc="-10" dirty="0">
                <a:latin typeface="Arial MT"/>
                <a:cs typeface="Arial MT"/>
              </a:rPr>
              <a:t>vivos.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700783"/>
            <a:ext cx="4331335" cy="4525010"/>
          </a:xfrm>
          <a:custGeom>
            <a:avLst/>
            <a:gdLst/>
            <a:ahLst/>
            <a:cxnLst/>
            <a:rect l="l" t="t" r="r" b="b"/>
            <a:pathLst>
              <a:path w="4331334" h="4525010">
                <a:moveTo>
                  <a:pt x="0" y="0"/>
                </a:moveTo>
                <a:lnTo>
                  <a:pt x="4331208" y="0"/>
                </a:lnTo>
                <a:lnTo>
                  <a:pt x="4331208" y="4524756"/>
                </a:lnTo>
                <a:lnTo>
                  <a:pt x="0" y="45247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B8B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3640" y="1725613"/>
            <a:ext cx="149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Contenido:</a:t>
            </a:r>
            <a:endParaRPr b="0" u="sng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63440" y="1831289"/>
            <a:ext cx="202691" cy="2133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50740" y="2591244"/>
            <a:ext cx="4157345" cy="300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210" indent="-34353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/>
              <a:buChar char=""/>
              <a:tabLst>
                <a:tab pos="409575" algn="l"/>
                <a:tab pos="410845" algn="l"/>
              </a:tabLst>
            </a:pPr>
            <a:r>
              <a:rPr sz="2000" dirty="0">
                <a:latin typeface="Arial MT"/>
                <a:cs typeface="Arial MT"/>
              </a:rPr>
              <a:t>Los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temas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están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agrupados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6</a:t>
            </a:r>
            <a:endParaRPr sz="2000">
              <a:latin typeface="Arial MT"/>
              <a:cs typeface="Arial MT"/>
            </a:endParaRPr>
          </a:p>
          <a:p>
            <a:pPr marL="1682750">
              <a:lnSpc>
                <a:spcPct val="100000"/>
              </a:lnSpc>
            </a:pPr>
            <a:r>
              <a:rPr sz="2000" spc="-10" dirty="0">
                <a:latin typeface="Arial MT"/>
                <a:cs typeface="Arial MT"/>
              </a:rPr>
              <a:t>Unidades: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850">
              <a:latin typeface="Arial MT"/>
              <a:cs typeface="Arial MT"/>
            </a:endParaRPr>
          </a:p>
          <a:p>
            <a:pPr marL="354965" marR="5080" indent="-342900">
              <a:lnSpc>
                <a:spcPct val="100000"/>
              </a:lnSpc>
              <a:buClr>
                <a:srgbClr val="FF0000"/>
              </a:buClr>
              <a:buFont typeface="Arial MT"/>
              <a:buChar char="o"/>
              <a:tabLst>
                <a:tab pos="354965" algn="l"/>
                <a:tab pos="356235" algn="l"/>
              </a:tabLst>
            </a:pPr>
            <a:r>
              <a:rPr sz="1600" b="1" dirty="0">
                <a:latin typeface="Arial" panose="020B0604020202020204"/>
                <a:cs typeface="Arial" panose="020B0604020202020204"/>
              </a:rPr>
              <a:t>UNIDAD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I: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Conceptos.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Ciclo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Hidrológico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y </a:t>
            </a:r>
            <a:r>
              <a:rPr sz="1600" dirty="0">
                <a:latin typeface="Arial MT"/>
                <a:cs typeface="Arial MT"/>
              </a:rPr>
              <a:t>Balance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Hídrico.</a:t>
            </a:r>
            <a:endParaRPr sz="16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 MT"/>
              <a:buChar char="o"/>
              <a:tabLst>
                <a:tab pos="354965" algn="l"/>
                <a:tab pos="356235" algn="l"/>
              </a:tabLst>
            </a:pPr>
            <a:r>
              <a:rPr sz="1600" b="1" dirty="0">
                <a:latin typeface="Arial" panose="020B0604020202020204"/>
                <a:cs typeface="Arial" panose="020B0604020202020204"/>
              </a:rPr>
              <a:t>UNIDAD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II.</a:t>
            </a:r>
            <a:r>
              <a:rPr sz="16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Hidrología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superficial.</a:t>
            </a:r>
            <a:endParaRPr sz="160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 MT"/>
              <a:buChar char="o"/>
              <a:tabLst>
                <a:tab pos="354965" algn="l"/>
                <a:tab pos="356235" algn="l"/>
              </a:tabLst>
            </a:pPr>
            <a:r>
              <a:rPr sz="1600" b="1" dirty="0">
                <a:latin typeface="Arial" panose="020B0604020202020204"/>
                <a:cs typeface="Arial" panose="020B0604020202020204"/>
              </a:rPr>
              <a:t>UNIDAD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III:</a:t>
            </a:r>
            <a:r>
              <a:rPr sz="16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600" dirty="0">
                <a:latin typeface="Arial MT"/>
                <a:cs typeface="Arial MT"/>
              </a:rPr>
              <a:t>Hidrología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subterránea.</a:t>
            </a:r>
            <a:endParaRPr sz="16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 MT"/>
              <a:buChar char="o"/>
              <a:tabLst>
                <a:tab pos="355600" algn="l"/>
                <a:tab pos="356235" algn="l"/>
              </a:tabLst>
            </a:pPr>
            <a:r>
              <a:rPr sz="1600" b="1" dirty="0">
                <a:latin typeface="Arial" panose="020B0604020202020204"/>
                <a:cs typeface="Arial" panose="020B0604020202020204"/>
              </a:rPr>
              <a:t>UNIDAD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IV:</a:t>
            </a:r>
            <a:r>
              <a:rPr sz="16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10" dirty="0">
                <a:latin typeface="Arial MT"/>
                <a:cs typeface="Arial MT"/>
              </a:rPr>
              <a:t>Geohidrología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cuantitativa.</a:t>
            </a:r>
            <a:endParaRPr sz="16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 MT"/>
              <a:buChar char="o"/>
              <a:tabLst>
                <a:tab pos="355600" algn="l"/>
                <a:tab pos="356235" algn="l"/>
              </a:tabLst>
            </a:pPr>
            <a:r>
              <a:rPr sz="1600" b="1" dirty="0">
                <a:latin typeface="Arial" panose="020B0604020202020204"/>
                <a:cs typeface="Arial" panose="020B0604020202020204"/>
              </a:rPr>
              <a:t>UNIDAD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V:</a:t>
            </a:r>
            <a:r>
              <a:rPr sz="16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10" dirty="0">
                <a:latin typeface="Arial MT"/>
                <a:cs typeface="Arial MT"/>
              </a:rPr>
              <a:t>Hidrogeología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Ambiental</a:t>
            </a:r>
            <a:endParaRPr sz="16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Font typeface="Arial MT"/>
              <a:buChar char="o"/>
              <a:tabLst>
                <a:tab pos="355600" algn="l"/>
                <a:tab pos="356235" algn="l"/>
              </a:tabLst>
            </a:pPr>
            <a:r>
              <a:rPr sz="1600" b="1" dirty="0">
                <a:latin typeface="Arial" panose="020B0604020202020204"/>
                <a:cs typeface="Arial" panose="020B0604020202020204"/>
              </a:rPr>
              <a:t>UNIDAD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VI:</a:t>
            </a:r>
            <a:r>
              <a:rPr sz="16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10" dirty="0">
                <a:latin typeface="Arial MT"/>
                <a:cs typeface="Arial MT"/>
              </a:rPr>
              <a:t>Hidrogeoquímica.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727" y="2249423"/>
            <a:ext cx="178307" cy="1783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727" y="2615183"/>
            <a:ext cx="178307" cy="1783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727" y="2980944"/>
            <a:ext cx="178307" cy="1783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727" y="3651503"/>
            <a:ext cx="178307" cy="1783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4715" y="2133600"/>
            <a:ext cx="8229600" cy="3095625"/>
          </a:xfrm>
          <a:prstGeom prst="rect">
            <a:avLst/>
          </a:prstGeom>
          <a:ln w="9144">
            <a:solidFill>
              <a:srgbClr val="3B8B92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4340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Modalidad: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Teórico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10" dirty="0">
                <a:latin typeface="Arial MT"/>
                <a:cs typeface="Arial MT"/>
              </a:rPr>
              <a:t> Práctico.</a:t>
            </a:r>
            <a:endParaRPr sz="2000">
              <a:latin typeface="Arial MT"/>
              <a:cs typeface="Arial MT"/>
            </a:endParaRPr>
          </a:p>
          <a:p>
            <a:pPr marL="434340">
              <a:lnSpc>
                <a:spcPct val="100000"/>
              </a:lnSpc>
              <a:spcBef>
                <a:spcPts val="47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Programa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de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Trabajos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Prácticos: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6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TP.</a:t>
            </a:r>
            <a:endParaRPr sz="2000">
              <a:latin typeface="Arial MT"/>
              <a:cs typeface="Arial MT"/>
            </a:endParaRPr>
          </a:p>
          <a:p>
            <a:pPr marL="434975" marR="83185" indent="-635">
              <a:lnSpc>
                <a:spcPct val="100000"/>
              </a:lnSpc>
              <a:spcBef>
                <a:spcPts val="485"/>
              </a:spcBef>
              <a:tabLst>
                <a:tab pos="1274445" algn="l"/>
                <a:tab pos="1729105" algn="l"/>
                <a:tab pos="2877185" algn="l"/>
                <a:tab pos="3939540" algn="l"/>
                <a:tab pos="4424045" algn="l"/>
                <a:tab pos="5927090" algn="l"/>
                <a:tab pos="7629525" algn="l"/>
              </a:tabLst>
            </a:pPr>
            <a:r>
              <a:rPr sz="2000" spc="-10" dirty="0">
                <a:latin typeface="Arial MT"/>
                <a:cs typeface="Arial MT"/>
              </a:rPr>
              <a:t>Todos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los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prácticos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deberán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ser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entregados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	y</a:t>
            </a:r>
            <a:r>
              <a:rPr sz="2000" b="1" u="sng" spc="4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/>
                <a:cs typeface="Arial" panose="020B0604020202020204"/>
              </a:rPr>
              <a:t>aprobados</a:t>
            </a: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spc="-20" dirty="0">
                <a:latin typeface="Arial MT"/>
                <a:cs typeface="Arial MT"/>
              </a:rPr>
              <a:t>para </a:t>
            </a:r>
            <a:r>
              <a:rPr sz="2000" dirty="0">
                <a:latin typeface="Arial MT"/>
                <a:cs typeface="Arial MT"/>
              </a:rPr>
              <a:t>rendir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parciales.</a:t>
            </a:r>
            <a:endParaRPr sz="2000">
              <a:latin typeface="Arial MT"/>
              <a:cs typeface="Arial MT"/>
            </a:endParaRPr>
          </a:p>
          <a:p>
            <a:pPr marL="43434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Modalidad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de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evaluación: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43434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 MT"/>
                <a:cs typeface="Arial MT"/>
              </a:rPr>
              <a:t>Asistencia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75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%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 </a:t>
            </a:r>
            <a:r>
              <a:rPr sz="2000" spc="-10" dirty="0">
                <a:latin typeface="Arial MT"/>
                <a:cs typeface="Arial MT"/>
              </a:rPr>
              <a:t>clases.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727" y="4017264"/>
            <a:ext cx="178307" cy="1783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459" y="188976"/>
            <a:ext cx="7274559" cy="122428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57150" rIns="0" bIns="0" rtlCol="0">
            <a:spAutoFit/>
          </a:bodyPr>
          <a:lstStyle/>
          <a:p>
            <a:pPr marL="1492885" marR="1488440" algn="ctr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rgbClr val="FFFFFF"/>
                </a:solidFill>
              </a:rPr>
              <a:t>Departamento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de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Ciencias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Ambientales </a:t>
            </a:r>
            <a:r>
              <a:rPr sz="1800" dirty="0">
                <a:solidFill>
                  <a:srgbClr val="FFFFFF"/>
                </a:solidFill>
              </a:rPr>
              <a:t>Licenciatura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en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Ciencias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Ambientales HIDROLOGÍA</a:t>
            </a:r>
            <a:endParaRPr sz="18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260605"/>
            <a:ext cx="1223770" cy="11003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8640" y="1823022"/>
            <a:ext cx="178307" cy="1783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8640" y="4566222"/>
            <a:ext cx="178307" cy="1783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8748" y="1672246"/>
            <a:ext cx="7656195" cy="422679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51015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Exámenes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parciales</a:t>
            </a:r>
            <a:r>
              <a:rPr sz="2000" spc="-10" dirty="0">
                <a:latin typeface="Arial MT"/>
                <a:cs typeface="Arial MT"/>
              </a:rPr>
              <a:t>:</a:t>
            </a:r>
            <a:r>
              <a:rPr sz="2000" dirty="0">
                <a:latin typeface="Arial MT"/>
                <a:cs typeface="Arial MT"/>
              </a:rPr>
              <a:t>	-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Modalidad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escrita.</a:t>
            </a:r>
            <a:endParaRPr sz="2000" dirty="0">
              <a:latin typeface="Arial MT"/>
              <a:cs typeface="Arial MT"/>
            </a:endParaRPr>
          </a:p>
          <a:p>
            <a:pPr marL="2757170" indent="-154305">
              <a:lnSpc>
                <a:spcPct val="100000"/>
              </a:lnSpc>
              <a:spcBef>
                <a:spcPts val="480"/>
              </a:spcBef>
              <a:buChar char="-"/>
              <a:tabLst>
                <a:tab pos="2757805" algn="l"/>
              </a:tabLst>
            </a:pPr>
            <a:r>
              <a:rPr sz="2000" dirty="0">
                <a:latin typeface="Arial MT"/>
                <a:cs typeface="Arial MT"/>
              </a:rPr>
              <a:t>Se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aprueba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4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o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más</a:t>
            </a:r>
            <a:r>
              <a:rPr sz="2000" spc="-20" dirty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2757170" indent="-154305">
              <a:lnSpc>
                <a:spcPct val="100000"/>
              </a:lnSpc>
              <a:spcBef>
                <a:spcPts val="475"/>
              </a:spcBef>
              <a:buChar char="-"/>
              <a:tabLst>
                <a:tab pos="2757805" algn="l"/>
              </a:tabLst>
            </a:pP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debe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responder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forma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correcta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60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%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totalidad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 temas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abordados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cada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parcial.</a:t>
            </a:r>
            <a:endParaRPr sz="2000" dirty="0">
              <a:latin typeface="Arial MT"/>
              <a:cs typeface="Arial MT"/>
            </a:endParaRPr>
          </a:p>
          <a:p>
            <a:pPr marL="12700" marR="727075" indent="2745105">
              <a:lnSpc>
                <a:spcPct val="100000"/>
              </a:lnSpc>
              <a:spcBef>
                <a:spcPts val="480"/>
              </a:spcBef>
              <a:buFont typeface="Arial MT"/>
              <a:buChar char="-"/>
              <a:tabLst>
                <a:tab pos="2757805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1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recuperatorio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cada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parcial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para </a:t>
            </a:r>
            <a:r>
              <a:rPr sz="2000" dirty="0">
                <a:latin typeface="Arial MT"/>
                <a:cs typeface="Arial MT"/>
              </a:rPr>
              <a:t>regularizar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 err="1" smtClean="0">
                <a:latin typeface="Arial MT"/>
                <a:cs typeface="Arial MT"/>
              </a:rPr>
              <a:t>materia</a:t>
            </a:r>
            <a:r>
              <a:rPr lang="es-MX" sz="2000" spc="-30" dirty="0" smtClean="0">
                <a:latin typeface="Arial MT"/>
                <a:cs typeface="Arial MT"/>
              </a:rPr>
              <a:t>.</a:t>
            </a:r>
            <a:endParaRPr lang="es-MX" sz="2000" spc="-30" dirty="0" smtClean="0">
              <a:latin typeface="Arial MT"/>
              <a:cs typeface="Arial MT"/>
            </a:endParaRPr>
          </a:p>
          <a:p>
            <a:pPr marL="12700" marR="727075" indent="2745105">
              <a:lnSpc>
                <a:spcPct val="100000"/>
              </a:lnSpc>
              <a:spcBef>
                <a:spcPts val="480"/>
              </a:spcBef>
              <a:buFont typeface="Arial MT"/>
              <a:buChar char="-"/>
              <a:tabLst>
                <a:tab pos="2757805" algn="l"/>
              </a:tabLst>
            </a:pPr>
            <a:r>
              <a:rPr lang="es-MX" sz="2000" spc="-30" dirty="0">
                <a:latin typeface="Arial MT"/>
                <a:cs typeface="Arial MT"/>
              </a:rPr>
              <a:t>-</a:t>
            </a:r>
            <a:r>
              <a:rPr sz="2000" dirty="0" err="1" smtClean="0">
                <a:latin typeface="Arial MT"/>
                <a:cs typeface="Arial MT"/>
              </a:rPr>
              <a:t>Todos</a:t>
            </a:r>
            <a:r>
              <a:rPr sz="2000" spc="-30" dirty="0" smtClean="0">
                <a:latin typeface="Arial MT"/>
                <a:cs typeface="Arial MT"/>
              </a:rPr>
              <a:t> </a:t>
            </a:r>
            <a:r>
              <a:rPr sz="2000" dirty="0" err="1" smtClean="0">
                <a:latin typeface="Arial MT"/>
                <a:cs typeface="Arial MT"/>
              </a:rPr>
              <a:t>los</a:t>
            </a:r>
            <a:r>
              <a:rPr sz="2000" dirty="0" smtClean="0">
                <a:latin typeface="Arial MT"/>
                <a:cs typeface="Arial MT"/>
              </a:rPr>
              <a:t> </a:t>
            </a:r>
            <a:r>
              <a:rPr sz="2000" b="1" u="sng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TP</a:t>
            </a:r>
            <a:r>
              <a:rPr sz="2000" b="1" u="sng" spc="-15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entregados</a:t>
            </a:r>
            <a:r>
              <a:rPr sz="2000" b="1" u="sng" spc="-30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y</a:t>
            </a:r>
            <a:r>
              <a:rPr sz="2000" b="1" u="sng" spc="-10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aprobados</a:t>
            </a:r>
            <a:r>
              <a:rPr sz="2000" b="1" u="sng" spc="-30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spc="-25" dirty="0" err="1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en</a:t>
            </a:r>
            <a:r>
              <a:rPr lang="es-MX" sz="200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tiempo</a:t>
            </a:r>
            <a:r>
              <a:rPr sz="2000" b="1" u="sng" spc="-30" dirty="0" smtClean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y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forma.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 marR="497840" indent="-635">
              <a:lnSpc>
                <a:spcPct val="100000"/>
              </a:lnSpc>
              <a:spcBef>
                <a:spcPts val="480"/>
              </a:spcBef>
              <a:tabLst>
                <a:tab pos="284861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Régimen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promoción</a:t>
            </a:r>
            <a:r>
              <a:rPr sz="2000" spc="-10" dirty="0">
                <a:latin typeface="Arial MT"/>
                <a:cs typeface="Arial MT"/>
              </a:rPr>
              <a:t>:</a:t>
            </a:r>
            <a:r>
              <a:rPr sz="2000" dirty="0">
                <a:latin typeface="Arial MT"/>
                <a:cs typeface="Arial MT"/>
              </a:rPr>
              <a:t>	-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promociona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≥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7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cada </a:t>
            </a:r>
            <a:r>
              <a:rPr sz="2000" dirty="0">
                <a:latin typeface="Arial MT"/>
                <a:cs typeface="Arial MT"/>
              </a:rPr>
              <a:t>parcial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(no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promedio).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Examen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final: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Modalidad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oral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ó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escrita.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8640" y="5602542"/>
            <a:ext cx="178307" cy="1783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59" y="188976"/>
            <a:ext cx="7274559" cy="122428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57150" rIns="0" bIns="0" rtlCol="0">
            <a:spAutoFit/>
          </a:bodyPr>
          <a:lstStyle/>
          <a:p>
            <a:pPr marL="1492885" marR="1488440" algn="ctr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solidFill>
                  <a:srgbClr val="FFFFFF"/>
                </a:solidFill>
              </a:rPr>
              <a:t>Departamento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de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Ciencias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Ambientales </a:t>
            </a:r>
            <a:r>
              <a:rPr sz="1800" dirty="0">
                <a:solidFill>
                  <a:srgbClr val="FFFFFF"/>
                </a:solidFill>
              </a:rPr>
              <a:t>Licenciatura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en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Ciencias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Ambientales HIDROLOGÍA</a:t>
            </a:r>
            <a:endParaRPr sz="18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260605"/>
            <a:ext cx="1223770" cy="1100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8640" y="1685543"/>
            <a:ext cx="178307" cy="1783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8640" y="2691384"/>
            <a:ext cx="178307" cy="178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611" y="188976"/>
            <a:ext cx="7271384" cy="1123315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 marL="1491615" marR="1487170" algn="ctr">
              <a:lnSpc>
                <a:spcPct val="100000"/>
              </a:lnSpc>
              <a:spcBef>
                <a:spcPts val="55"/>
              </a:spcBef>
            </a:pPr>
            <a:r>
              <a:rPr sz="1800" dirty="0">
                <a:solidFill>
                  <a:srgbClr val="FFFFFF"/>
                </a:solidFill>
              </a:rPr>
              <a:t>Departamento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de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Ciencias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Ambientales </a:t>
            </a:r>
            <a:r>
              <a:rPr sz="1800" dirty="0">
                <a:solidFill>
                  <a:srgbClr val="FFFFFF"/>
                </a:solidFill>
              </a:rPr>
              <a:t>Licenciatura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en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Ciencias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Ambientales HIDROLOGÍA</a:t>
            </a:r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395" y="188976"/>
            <a:ext cx="1223770" cy="11003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1312386"/>
            <a:ext cx="7818120" cy="455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 algn="ctr">
              <a:lnSpc>
                <a:spcPts val="2315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Contacto</a:t>
            </a:r>
            <a:r>
              <a:rPr sz="20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000" b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Bibliografía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55600">
              <a:lnSpc>
                <a:spcPts val="2315"/>
              </a:lnSpc>
            </a:pP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mail:</a:t>
            </a:r>
            <a:endParaRPr sz="20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p</a:t>
            </a:r>
            <a:r>
              <a:rPr lang="es-ES" altLang=""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3"/>
              </a:rPr>
              <a:t>s</a:t>
            </a:r>
            <a:r>
              <a:rPr lang="es-ES" altLang=""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boujon@undav.edu.ar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 panose="020B0604020202020204"/>
              <a:cs typeface="Arial" panose="020B06040202020202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Bibliografía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ts val="2160"/>
              </a:lnSpc>
            </a:pPr>
            <a:r>
              <a:rPr sz="2000" b="1" dirty="0">
                <a:latin typeface="Arial" panose="020B0604020202020204"/>
                <a:cs typeface="Arial" panose="020B0604020202020204"/>
              </a:rPr>
              <a:t>Custodio,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E.,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Llamas,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M.,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1983.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Hidrología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Subterránea.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Tomo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II. </a:t>
            </a:r>
            <a:r>
              <a:rPr sz="2000" dirty="0">
                <a:latin typeface="Arial MT"/>
                <a:cs typeface="Arial MT"/>
              </a:rPr>
              <a:t>Barcelona.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Ed.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Omega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(2a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Ed.).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Arial MT"/>
              <a:cs typeface="Arial MT"/>
            </a:endParaRPr>
          </a:p>
          <a:p>
            <a:pPr marL="354965" marR="223520" indent="-342900">
              <a:lnSpc>
                <a:spcPts val="2160"/>
              </a:lnSpc>
            </a:pPr>
            <a:r>
              <a:rPr sz="2000" b="1" dirty="0">
                <a:latin typeface="Arial" panose="020B0604020202020204"/>
                <a:cs typeface="Arial" panose="020B0604020202020204"/>
              </a:rPr>
              <a:t>Fundación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Centro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Internacional</a:t>
            </a:r>
            <a:r>
              <a:rPr sz="20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de</a:t>
            </a:r>
            <a:r>
              <a:rPr sz="20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Hidrología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Subterránea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(FCIHS),</a:t>
            </a:r>
            <a:r>
              <a:rPr sz="20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2009</a:t>
            </a:r>
            <a:r>
              <a:rPr sz="2000" dirty="0">
                <a:latin typeface="Arial MT"/>
                <a:cs typeface="Arial MT"/>
              </a:rPr>
              <a:t>.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Hidrogeología.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Edición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Comisión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Docente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Curso </a:t>
            </a:r>
            <a:r>
              <a:rPr sz="2000" dirty="0">
                <a:latin typeface="Arial MT"/>
                <a:cs typeface="Arial MT"/>
              </a:rPr>
              <a:t>Internacional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Hidrología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Subterránea.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Cap.3.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pág.165.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Universidad</a:t>
            </a:r>
            <a:r>
              <a:rPr sz="20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de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Salamanca:</a:t>
            </a:r>
            <a:r>
              <a:rPr sz="2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web:</a:t>
            </a:r>
            <a:r>
              <a:rPr sz="20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hidrologia.usal.es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CONCEPTO</a:t>
            </a:r>
            <a:r>
              <a:rPr spc="-2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HIDROLOGÍA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467868" y="198882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0"/>
                </a:moveTo>
                <a:lnTo>
                  <a:pt x="8229600" y="0"/>
                </a:lnTo>
                <a:lnTo>
                  <a:pt x="8229600" y="4526280"/>
                </a:lnTo>
                <a:lnTo>
                  <a:pt x="0" y="45262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2C2C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572" y="2009965"/>
            <a:ext cx="7670165" cy="4414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309880" indent="46926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Es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ciencia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que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trata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sobre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las </a:t>
            </a:r>
            <a:r>
              <a:rPr sz="3200" dirty="0">
                <a:latin typeface="Arial MT"/>
                <a:cs typeface="Arial MT"/>
              </a:rPr>
              <a:t>características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el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comportamiento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del </a:t>
            </a:r>
            <a:r>
              <a:rPr sz="3200" dirty="0">
                <a:latin typeface="Arial MT"/>
                <a:cs typeface="Arial MT"/>
              </a:rPr>
              <a:t>agua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Tierra.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Analiza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los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aspectos </a:t>
            </a:r>
            <a:r>
              <a:rPr sz="3200" dirty="0">
                <a:latin typeface="Arial MT"/>
                <a:cs typeface="Arial MT"/>
              </a:rPr>
              <a:t>físicos,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químicos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su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relación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</a:t>
            </a:r>
            <a:r>
              <a:rPr sz="3200" spc="-25" dirty="0">
                <a:latin typeface="Arial MT"/>
                <a:cs typeface="Arial MT"/>
              </a:rPr>
              <a:t> los</a:t>
            </a:r>
            <a:endParaRPr sz="3200">
              <a:latin typeface="Arial MT"/>
              <a:cs typeface="Arial MT"/>
            </a:endParaRPr>
          </a:p>
          <a:p>
            <a:pPr marL="12700" marR="5080" algn="ctr">
              <a:lnSpc>
                <a:spcPts val="3840"/>
              </a:lnSpc>
              <a:spcBef>
                <a:spcPts val="90"/>
              </a:spcBef>
            </a:pPr>
            <a:r>
              <a:rPr sz="3200" dirty="0">
                <a:latin typeface="Arial MT"/>
                <a:cs typeface="Arial MT"/>
              </a:rPr>
              <a:t>seres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vivos.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Como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el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resto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las</a:t>
            </a:r>
            <a:r>
              <a:rPr sz="3200" spc="-10" dirty="0">
                <a:latin typeface="Arial MT"/>
                <a:cs typeface="Arial MT"/>
              </a:rPr>
              <a:t> Ciencias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Tierra,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utiliza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básicas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para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sus </a:t>
            </a:r>
            <a:r>
              <a:rPr sz="3200" dirty="0">
                <a:latin typeface="Arial MT"/>
                <a:cs typeface="Arial MT"/>
              </a:rPr>
              <a:t>formulaciones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teóricas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desarrollos </a:t>
            </a:r>
            <a:r>
              <a:rPr sz="3200" dirty="0">
                <a:latin typeface="Arial MT"/>
                <a:cs typeface="Arial MT"/>
              </a:rPr>
              <a:t>metodológicos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(Física,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Química, Matemática).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5" y="260604"/>
            <a:ext cx="6696709" cy="86614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698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5940" y="2023745"/>
            <a:ext cx="8133715" cy="3729355"/>
          </a:xfrm>
        </p:spPr>
        <p:txBody>
          <a:bodyPr>
            <a:noAutofit/>
          </a:bodyPr>
          <a:p>
            <a:r>
              <a:rPr lang="en-US" altLang="es-ES"/>
              <a:t>https://www.google.com/search?client=firefox-b-e&amp;sca_esv=180657c937ead09d&amp;sxsrf=AHTn8zoH3gLvb-k4i8CY_Dc2hpQhKTL3IQ:1742926178264&amp;q=ciclo+hidrologico&amp;udm=7&amp;fbs=ABzOT_BnMAgCWdhr5zilP5f1cnRvK9uZj3HA_MTJAA6lXR8yQElaIApxtef1-RKg2CcwxXZnqg64bfoybsGPOYNWqi2whGVY0R6EoWFHXHDg_4sXV3R03SvlI6JbT5F5hMgU1iL1jlaUPXv91ScHx7Ul8JVAFdn0Qrc4MBd9rF-SqEg7kH_i68tG2yUF8kcsHlmzlBpgyVqe58TVZH4tYckZsHuLijNp4w&amp;sa=X&amp;ved=2ahUKEwj4oeb96aWMAxX-u5UCHXgVC6MQtKgLegQIFBAB&amp;biw=1069&amp;bih=767&amp;dpr=1#fpstate=ive&amp;vld=cid:2379a5e8,vid:zcBnm681O5Q,st:0</a:t>
            </a:r>
            <a:endParaRPr lang="en-US" altLang="es-ES"/>
          </a:p>
        </p:txBody>
      </p:sp>
      <p:sp>
        <p:nvSpPr>
          <p:cNvPr id="4" name="object 4"/>
          <p:cNvSpPr txBox="1"/>
          <p:nvPr/>
        </p:nvSpPr>
        <p:spPr>
          <a:xfrm>
            <a:off x="611123" y="260604"/>
            <a:ext cx="6697980" cy="86614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810" rIns="0" bIns="0" rtlCol="0">
            <a:spAutoFit/>
          </a:bodyPr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508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7080">
              <a:lnSpc>
                <a:spcPct val="100000"/>
              </a:lnSpc>
              <a:spcBef>
                <a:spcPts val="100"/>
              </a:spcBef>
            </a:pPr>
            <a:r>
              <a:rPr dirty="0"/>
              <a:t>Ciclo</a:t>
            </a:r>
            <a:r>
              <a:rPr spc="-20" dirty="0"/>
              <a:t> </a:t>
            </a:r>
            <a:r>
              <a:rPr spc="-10" dirty="0"/>
              <a:t>Hidrológico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84276" y="1844039"/>
            <a:ext cx="7703820" cy="1656714"/>
          </a:xfrm>
          <a:prstGeom prst="rect">
            <a:avLst/>
          </a:prstGeom>
          <a:ln w="9144">
            <a:solidFill>
              <a:srgbClr val="2C2C89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81610" marR="173355" algn="ctr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 MT"/>
                <a:cs typeface="Arial MT"/>
              </a:rPr>
              <a:t>Se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denomina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Ciclo</a:t>
            </a:r>
            <a:r>
              <a:rPr sz="20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Hidrológico</a:t>
            </a:r>
            <a:r>
              <a:rPr sz="2000" b="1" spc="-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movimiento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general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agua, </a:t>
            </a:r>
            <a:r>
              <a:rPr sz="2000" dirty="0">
                <a:latin typeface="Arial MT"/>
                <a:cs typeface="Arial MT"/>
              </a:rPr>
              <a:t>ascendente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evaporación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descendente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las </a:t>
            </a:r>
            <a:r>
              <a:rPr sz="2000" dirty="0">
                <a:latin typeface="Arial MT"/>
                <a:cs typeface="Arial MT"/>
              </a:rPr>
              <a:t>precipitaciones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después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forma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escorrentía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superficial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y </a:t>
            </a:r>
            <a:r>
              <a:rPr sz="2000" spc="-10" dirty="0">
                <a:latin typeface="Arial MT"/>
                <a:cs typeface="Arial MT"/>
              </a:rPr>
              <a:t>subterránea.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fases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ciclo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son: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123" y="260604"/>
            <a:ext cx="6697980" cy="866140"/>
          </a:xfrm>
          <a:prstGeom prst="rect">
            <a:avLst/>
          </a:prstGeom>
          <a:solidFill>
            <a:srgbClr val="BADFE2">
              <a:alpha val="63136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5080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72083" y="4930141"/>
            <a:ext cx="2400300" cy="530860"/>
            <a:chOff x="672083" y="4930141"/>
            <a:chExt cx="2400300" cy="530860"/>
          </a:xfrm>
        </p:grpSpPr>
        <p:sp>
          <p:nvSpPr>
            <p:cNvPr id="7" name="object 7"/>
            <p:cNvSpPr/>
            <p:nvPr/>
          </p:nvSpPr>
          <p:spPr>
            <a:xfrm>
              <a:off x="685037" y="4943095"/>
              <a:ext cx="2374900" cy="504825"/>
            </a:xfrm>
            <a:custGeom>
              <a:avLst/>
              <a:gdLst/>
              <a:ahLst/>
              <a:cxnLst/>
              <a:rect l="l" t="t" r="r" b="b"/>
              <a:pathLst>
                <a:path w="2374900" h="504825">
                  <a:moveTo>
                    <a:pt x="2290318" y="0"/>
                  </a:moveTo>
                  <a:lnTo>
                    <a:pt x="84074" y="0"/>
                  </a:lnTo>
                  <a:lnTo>
                    <a:pt x="51349" y="6607"/>
                  </a:lnTo>
                  <a:lnTo>
                    <a:pt x="24625" y="24625"/>
                  </a:lnTo>
                  <a:lnTo>
                    <a:pt x="6607" y="51349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094"/>
                  </a:lnTo>
                  <a:lnTo>
                    <a:pt x="24625" y="479818"/>
                  </a:lnTo>
                  <a:lnTo>
                    <a:pt x="51349" y="497836"/>
                  </a:lnTo>
                  <a:lnTo>
                    <a:pt x="84074" y="504444"/>
                  </a:lnTo>
                  <a:lnTo>
                    <a:pt x="2290318" y="504444"/>
                  </a:lnTo>
                  <a:lnTo>
                    <a:pt x="2323042" y="497836"/>
                  </a:lnTo>
                  <a:lnTo>
                    <a:pt x="2349766" y="479818"/>
                  </a:lnTo>
                  <a:lnTo>
                    <a:pt x="2367784" y="453094"/>
                  </a:lnTo>
                  <a:lnTo>
                    <a:pt x="2374392" y="420370"/>
                  </a:lnTo>
                  <a:lnTo>
                    <a:pt x="2374392" y="84074"/>
                  </a:lnTo>
                  <a:lnTo>
                    <a:pt x="2367784" y="51349"/>
                  </a:lnTo>
                  <a:lnTo>
                    <a:pt x="2349766" y="24625"/>
                  </a:lnTo>
                  <a:lnTo>
                    <a:pt x="2323042" y="6607"/>
                  </a:lnTo>
                  <a:lnTo>
                    <a:pt x="229031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5037" y="4943095"/>
              <a:ext cx="2374900" cy="504825"/>
            </a:xfrm>
            <a:custGeom>
              <a:avLst/>
              <a:gdLst/>
              <a:ahLst/>
              <a:cxnLst/>
              <a:rect l="l" t="t" r="r" b="b"/>
              <a:pathLst>
                <a:path w="2374900" h="504825">
                  <a:moveTo>
                    <a:pt x="0" y="84074"/>
                  </a:moveTo>
                  <a:lnTo>
                    <a:pt x="6607" y="51349"/>
                  </a:lnTo>
                  <a:lnTo>
                    <a:pt x="24625" y="24625"/>
                  </a:lnTo>
                  <a:lnTo>
                    <a:pt x="51349" y="6607"/>
                  </a:lnTo>
                  <a:lnTo>
                    <a:pt x="84074" y="0"/>
                  </a:lnTo>
                  <a:lnTo>
                    <a:pt x="2290318" y="0"/>
                  </a:lnTo>
                  <a:lnTo>
                    <a:pt x="2323042" y="6607"/>
                  </a:lnTo>
                  <a:lnTo>
                    <a:pt x="2349766" y="24625"/>
                  </a:lnTo>
                  <a:lnTo>
                    <a:pt x="2367784" y="51349"/>
                  </a:lnTo>
                  <a:lnTo>
                    <a:pt x="2374392" y="84074"/>
                  </a:lnTo>
                  <a:lnTo>
                    <a:pt x="2374392" y="420370"/>
                  </a:lnTo>
                  <a:lnTo>
                    <a:pt x="2367784" y="453094"/>
                  </a:lnTo>
                  <a:lnTo>
                    <a:pt x="2349766" y="479818"/>
                  </a:lnTo>
                  <a:lnTo>
                    <a:pt x="2323042" y="497836"/>
                  </a:lnTo>
                  <a:lnTo>
                    <a:pt x="2290318" y="504444"/>
                  </a:lnTo>
                  <a:lnTo>
                    <a:pt x="84074" y="504444"/>
                  </a:lnTo>
                  <a:lnTo>
                    <a:pt x="51349" y="497836"/>
                  </a:lnTo>
                  <a:lnTo>
                    <a:pt x="24625" y="479818"/>
                  </a:lnTo>
                  <a:lnTo>
                    <a:pt x="6607" y="453094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97179" y="4966788"/>
            <a:ext cx="215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Fase</a:t>
            </a:r>
            <a:r>
              <a:rPr sz="2400" b="1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Oceánica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76059" y="3776473"/>
            <a:ext cx="2186940" cy="459105"/>
            <a:chOff x="6576059" y="3776473"/>
            <a:chExt cx="2186940" cy="459105"/>
          </a:xfrm>
        </p:grpSpPr>
        <p:sp>
          <p:nvSpPr>
            <p:cNvPr id="11" name="object 11"/>
            <p:cNvSpPr/>
            <p:nvPr/>
          </p:nvSpPr>
          <p:spPr>
            <a:xfrm>
              <a:off x="6589013" y="3789426"/>
              <a:ext cx="2161540" cy="433070"/>
            </a:xfrm>
            <a:custGeom>
              <a:avLst/>
              <a:gdLst/>
              <a:ahLst/>
              <a:cxnLst/>
              <a:rect l="l" t="t" r="r" b="b"/>
              <a:pathLst>
                <a:path w="2161540" h="433070">
                  <a:moveTo>
                    <a:pt x="2088895" y="0"/>
                  </a:moveTo>
                  <a:lnTo>
                    <a:pt x="72136" y="0"/>
                  </a:lnTo>
                  <a:lnTo>
                    <a:pt x="44057" y="5668"/>
                  </a:lnTo>
                  <a:lnTo>
                    <a:pt x="21128" y="21128"/>
                  </a:lnTo>
                  <a:lnTo>
                    <a:pt x="5668" y="44057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8" y="388758"/>
                  </a:lnTo>
                  <a:lnTo>
                    <a:pt x="21128" y="411687"/>
                  </a:lnTo>
                  <a:lnTo>
                    <a:pt x="44057" y="427147"/>
                  </a:lnTo>
                  <a:lnTo>
                    <a:pt x="72136" y="432816"/>
                  </a:lnTo>
                  <a:lnTo>
                    <a:pt x="2088895" y="432816"/>
                  </a:lnTo>
                  <a:lnTo>
                    <a:pt x="2116974" y="427147"/>
                  </a:lnTo>
                  <a:lnTo>
                    <a:pt x="2139903" y="411687"/>
                  </a:lnTo>
                  <a:lnTo>
                    <a:pt x="2155363" y="388758"/>
                  </a:lnTo>
                  <a:lnTo>
                    <a:pt x="2161032" y="360680"/>
                  </a:lnTo>
                  <a:lnTo>
                    <a:pt x="2161032" y="72136"/>
                  </a:lnTo>
                  <a:lnTo>
                    <a:pt x="2155363" y="44057"/>
                  </a:lnTo>
                  <a:lnTo>
                    <a:pt x="2139903" y="21128"/>
                  </a:lnTo>
                  <a:lnTo>
                    <a:pt x="2116974" y="5668"/>
                  </a:lnTo>
                  <a:lnTo>
                    <a:pt x="208889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89013" y="3789427"/>
              <a:ext cx="2161540" cy="433070"/>
            </a:xfrm>
            <a:custGeom>
              <a:avLst/>
              <a:gdLst/>
              <a:ahLst/>
              <a:cxnLst/>
              <a:rect l="l" t="t" r="r" b="b"/>
              <a:pathLst>
                <a:path w="2161540" h="433070">
                  <a:moveTo>
                    <a:pt x="0" y="72136"/>
                  </a:moveTo>
                  <a:lnTo>
                    <a:pt x="5668" y="44057"/>
                  </a:lnTo>
                  <a:lnTo>
                    <a:pt x="21128" y="21128"/>
                  </a:lnTo>
                  <a:lnTo>
                    <a:pt x="44057" y="5668"/>
                  </a:lnTo>
                  <a:lnTo>
                    <a:pt x="72136" y="0"/>
                  </a:lnTo>
                  <a:lnTo>
                    <a:pt x="2088895" y="0"/>
                  </a:lnTo>
                  <a:lnTo>
                    <a:pt x="2116974" y="5668"/>
                  </a:lnTo>
                  <a:lnTo>
                    <a:pt x="2139903" y="21128"/>
                  </a:lnTo>
                  <a:lnTo>
                    <a:pt x="2155363" y="44057"/>
                  </a:lnTo>
                  <a:lnTo>
                    <a:pt x="2161032" y="72136"/>
                  </a:lnTo>
                  <a:lnTo>
                    <a:pt x="2161032" y="360680"/>
                  </a:lnTo>
                  <a:lnTo>
                    <a:pt x="2155363" y="388758"/>
                  </a:lnTo>
                  <a:lnTo>
                    <a:pt x="2139903" y="411687"/>
                  </a:lnTo>
                  <a:lnTo>
                    <a:pt x="2116974" y="427147"/>
                  </a:lnTo>
                  <a:lnTo>
                    <a:pt x="2088895" y="432816"/>
                  </a:lnTo>
                  <a:lnTo>
                    <a:pt x="72136" y="432816"/>
                  </a:lnTo>
                  <a:lnTo>
                    <a:pt x="44057" y="427147"/>
                  </a:lnTo>
                  <a:lnTo>
                    <a:pt x="21128" y="411687"/>
                  </a:lnTo>
                  <a:lnTo>
                    <a:pt x="5668" y="388758"/>
                  </a:lnTo>
                  <a:lnTo>
                    <a:pt x="0" y="360680"/>
                  </a:lnTo>
                  <a:lnTo>
                    <a:pt x="0" y="72136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630352" y="3814851"/>
            <a:ext cx="1948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Fase</a:t>
            </a:r>
            <a:r>
              <a:rPr sz="20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superficial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31279" y="5649469"/>
            <a:ext cx="2186940" cy="457200"/>
            <a:chOff x="6431279" y="5649469"/>
            <a:chExt cx="2186940" cy="457200"/>
          </a:xfrm>
        </p:grpSpPr>
        <p:sp>
          <p:nvSpPr>
            <p:cNvPr id="15" name="object 15"/>
            <p:cNvSpPr/>
            <p:nvPr/>
          </p:nvSpPr>
          <p:spPr>
            <a:xfrm>
              <a:off x="6444233" y="5662423"/>
              <a:ext cx="2161540" cy="431800"/>
            </a:xfrm>
            <a:custGeom>
              <a:avLst/>
              <a:gdLst/>
              <a:ahLst/>
              <a:cxnLst/>
              <a:rect l="l" t="t" r="r" b="b"/>
              <a:pathLst>
                <a:path w="2161540" h="431800">
                  <a:moveTo>
                    <a:pt x="2089150" y="0"/>
                  </a:moveTo>
                  <a:lnTo>
                    <a:pt x="71882" y="0"/>
                  </a:lnTo>
                  <a:lnTo>
                    <a:pt x="43901" y="5648"/>
                  </a:lnTo>
                  <a:lnTo>
                    <a:pt x="21053" y="21053"/>
                  </a:lnTo>
                  <a:lnTo>
                    <a:pt x="5648" y="43901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8" y="387390"/>
                  </a:lnTo>
                  <a:lnTo>
                    <a:pt x="21053" y="410238"/>
                  </a:lnTo>
                  <a:lnTo>
                    <a:pt x="43901" y="425643"/>
                  </a:lnTo>
                  <a:lnTo>
                    <a:pt x="71882" y="431292"/>
                  </a:lnTo>
                  <a:lnTo>
                    <a:pt x="2089150" y="431292"/>
                  </a:lnTo>
                  <a:lnTo>
                    <a:pt x="2117130" y="425643"/>
                  </a:lnTo>
                  <a:lnTo>
                    <a:pt x="2139978" y="410238"/>
                  </a:lnTo>
                  <a:lnTo>
                    <a:pt x="2155383" y="387390"/>
                  </a:lnTo>
                  <a:lnTo>
                    <a:pt x="2161032" y="359410"/>
                  </a:lnTo>
                  <a:lnTo>
                    <a:pt x="2161032" y="71882"/>
                  </a:lnTo>
                  <a:lnTo>
                    <a:pt x="2155383" y="43901"/>
                  </a:lnTo>
                  <a:lnTo>
                    <a:pt x="2139978" y="21053"/>
                  </a:lnTo>
                  <a:lnTo>
                    <a:pt x="2117130" y="5648"/>
                  </a:lnTo>
                  <a:lnTo>
                    <a:pt x="20891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44233" y="5662423"/>
              <a:ext cx="2161540" cy="431800"/>
            </a:xfrm>
            <a:custGeom>
              <a:avLst/>
              <a:gdLst/>
              <a:ahLst/>
              <a:cxnLst/>
              <a:rect l="l" t="t" r="r" b="b"/>
              <a:pathLst>
                <a:path w="2161540" h="431800">
                  <a:moveTo>
                    <a:pt x="0" y="71882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2089150" y="0"/>
                  </a:lnTo>
                  <a:lnTo>
                    <a:pt x="2117130" y="5648"/>
                  </a:lnTo>
                  <a:lnTo>
                    <a:pt x="2139978" y="21053"/>
                  </a:lnTo>
                  <a:lnTo>
                    <a:pt x="2155383" y="43901"/>
                  </a:lnTo>
                  <a:lnTo>
                    <a:pt x="2161032" y="71882"/>
                  </a:lnTo>
                  <a:lnTo>
                    <a:pt x="2161032" y="359410"/>
                  </a:lnTo>
                  <a:lnTo>
                    <a:pt x="2155383" y="387390"/>
                  </a:lnTo>
                  <a:lnTo>
                    <a:pt x="2139978" y="410238"/>
                  </a:lnTo>
                  <a:lnTo>
                    <a:pt x="2117130" y="425643"/>
                  </a:lnTo>
                  <a:lnTo>
                    <a:pt x="2089150" y="431292"/>
                  </a:lnTo>
                  <a:lnTo>
                    <a:pt x="71882" y="431292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450965" y="5686525"/>
            <a:ext cx="2133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Fase</a:t>
            </a:r>
            <a:r>
              <a:rPr sz="20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subterránea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88179" y="4930141"/>
            <a:ext cx="2330450" cy="457200"/>
            <a:chOff x="4488179" y="4930141"/>
            <a:chExt cx="2330450" cy="457200"/>
          </a:xfrm>
        </p:grpSpPr>
        <p:sp>
          <p:nvSpPr>
            <p:cNvPr id="19" name="object 19"/>
            <p:cNvSpPr/>
            <p:nvPr/>
          </p:nvSpPr>
          <p:spPr>
            <a:xfrm>
              <a:off x="4501133" y="4943095"/>
              <a:ext cx="2304415" cy="431800"/>
            </a:xfrm>
            <a:custGeom>
              <a:avLst/>
              <a:gdLst/>
              <a:ahLst/>
              <a:cxnLst/>
              <a:rect l="l" t="t" r="r" b="b"/>
              <a:pathLst>
                <a:path w="2304415" h="431800">
                  <a:moveTo>
                    <a:pt x="2232406" y="0"/>
                  </a:moveTo>
                  <a:lnTo>
                    <a:pt x="71882" y="0"/>
                  </a:lnTo>
                  <a:lnTo>
                    <a:pt x="43901" y="5648"/>
                  </a:lnTo>
                  <a:lnTo>
                    <a:pt x="21053" y="21053"/>
                  </a:lnTo>
                  <a:lnTo>
                    <a:pt x="5648" y="43901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8" y="387390"/>
                  </a:lnTo>
                  <a:lnTo>
                    <a:pt x="21053" y="410238"/>
                  </a:lnTo>
                  <a:lnTo>
                    <a:pt x="43901" y="425643"/>
                  </a:lnTo>
                  <a:lnTo>
                    <a:pt x="71882" y="431291"/>
                  </a:lnTo>
                  <a:lnTo>
                    <a:pt x="2232406" y="431291"/>
                  </a:lnTo>
                  <a:lnTo>
                    <a:pt x="2260386" y="425643"/>
                  </a:lnTo>
                  <a:lnTo>
                    <a:pt x="2283234" y="410238"/>
                  </a:lnTo>
                  <a:lnTo>
                    <a:pt x="2298639" y="387390"/>
                  </a:lnTo>
                  <a:lnTo>
                    <a:pt x="2304288" y="359409"/>
                  </a:lnTo>
                  <a:lnTo>
                    <a:pt x="2304288" y="71881"/>
                  </a:lnTo>
                  <a:lnTo>
                    <a:pt x="2298639" y="43901"/>
                  </a:lnTo>
                  <a:lnTo>
                    <a:pt x="2283234" y="21053"/>
                  </a:lnTo>
                  <a:lnTo>
                    <a:pt x="2260386" y="5648"/>
                  </a:lnTo>
                  <a:lnTo>
                    <a:pt x="223240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01133" y="4943095"/>
              <a:ext cx="2304415" cy="431800"/>
            </a:xfrm>
            <a:custGeom>
              <a:avLst/>
              <a:gdLst/>
              <a:ahLst/>
              <a:cxnLst/>
              <a:rect l="l" t="t" r="r" b="b"/>
              <a:pathLst>
                <a:path w="2304415" h="431800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2232406" y="0"/>
                  </a:lnTo>
                  <a:lnTo>
                    <a:pt x="2260386" y="5648"/>
                  </a:lnTo>
                  <a:lnTo>
                    <a:pt x="2283234" y="21053"/>
                  </a:lnTo>
                  <a:lnTo>
                    <a:pt x="2298639" y="43901"/>
                  </a:lnTo>
                  <a:lnTo>
                    <a:pt x="2304288" y="71881"/>
                  </a:lnTo>
                  <a:lnTo>
                    <a:pt x="2304288" y="359409"/>
                  </a:lnTo>
                  <a:lnTo>
                    <a:pt x="2298639" y="387390"/>
                  </a:lnTo>
                  <a:lnTo>
                    <a:pt x="2283234" y="410238"/>
                  </a:lnTo>
                  <a:lnTo>
                    <a:pt x="2260386" y="425643"/>
                  </a:lnTo>
                  <a:lnTo>
                    <a:pt x="2232406" y="431291"/>
                  </a:lnTo>
                  <a:lnTo>
                    <a:pt x="71882" y="431291"/>
                  </a:lnTo>
                  <a:lnTo>
                    <a:pt x="43901" y="425643"/>
                  </a:lnTo>
                  <a:lnTo>
                    <a:pt x="21053" y="410238"/>
                  </a:lnTo>
                  <a:lnTo>
                    <a:pt x="5648" y="387390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25907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600575" y="4894495"/>
            <a:ext cx="2103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Fase</a:t>
            </a:r>
            <a:r>
              <a:rPr sz="240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Terrestre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98776" y="3561590"/>
            <a:ext cx="2763520" cy="601980"/>
            <a:chOff x="2398776" y="3561590"/>
            <a:chExt cx="2763520" cy="601980"/>
          </a:xfrm>
        </p:grpSpPr>
        <p:sp>
          <p:nvSpPr>
            <p:cNvPr id="23" name="object 23"/>
            <p:cNvSpPr/>
            <p:nvPr/>
          </p:nvSpPr>
          <p:spPr>
            <a:xfrm>
              <a:off x="2411730" y="3574544"/>
              <a:ext cx="2737485" cy="576580"/>
            </a:xfrm>
            <a:custGeom>
              <a:avLst/>
              <a:gdLst/>
              <a:ahLst/>
              <a:cxnLst/>
              <a:rect l="l" t="t" r="r" b="b"/>
              <a:pathLst>
                <a:path w="2737485" h="576579">
                  <a:moveTo>
                    <a:pt x="2641092" y="0"/>
                  </a:moveTo>
                  <a:lnTo>
                    <a:pt x="96012" y="0"/>
                  </a:lnTo>
                  <a:lnTo>
                    <a:pt x="58641" y="7545"/>
                  </a:lnTo>
                  <a:lnTo>
                    <a:pt x="28122" y="28122"/>
                  </a:lnTo>
                  <a:lnTo>
                    <a:pt x="7545" y="58641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45" y="517430"/>
                  </a:lnTo>
                  <a:lnTo>
                    <a:pt x="28122" y="547949"/>
                  </a:lnTo>
                  <a:lnTo>
                    <a:pt x="58641" y="568526"/>
                  </a:lnTo>
                  <a:lnTo>
                    <a:pt x="96012" y="576072"/>
                  </a:lnTo>
                  <a:lnTo>
                    <a:pt x="2641092" y="576072"/>
                  </a:lnTo>
                  <a:lnTo>
                    <a:pt x="2678462" y="568526"/>
                  </a:lnTo>
                  <a:lnTo>
                    <a:pt x="2708981" y="547949"/>
                  </a:lnTo>
                  <a:lnTo>
                    <a:pt x="2729558" y="517430"/>
                  </a:lnTo>
                  <a:lnTo>
                    <a:pt x="2737104" y="480059"/>
                  </a:lnTo>
                  <a:lnTo>
                    <a:pt x="2737104" y="96012"/>
                  </a:lnTo>
                  <a:lnTo>
                    <a:pt x="2729558" y="58641"/>
                  </a:lnTo>
                  <a:lnTo>
                    <a:pt x="2708981" y="28122"/>
                  </a:lnTo>
                  <a:lnTo>
                    <a:pt x="2678462" y="7545"/>
                  </a:lnTo>
                  <a:lnTo>
                    <a:pt x="264109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11730" y="3574544"/>
              <a:ext cx="2737485" cy="576580"/>
            </a:xfrm>
            <a:custGeom>
              <a:avLst/>
              <a:gdLst/>
              <a:ahLst/>
              <a:cxnLst/>
              <a:rect l="l" t="t" r="r" b="b"/>
              <a:pathLst>
                <a:path w="2737485" h="576579">
                  <a:moveTo>
                    <a:pt x="0" y="96012"/>
                  </a:moveTo>
                  <a:lnTo>
                    <a:pt x="7545" y="58641"/>
                  </a:lnTo>
                  <a:lnTo>
                    <a:pt x="28122" y="28122"/>
                  </a:lnTo>
                  <a:lnTo>
                    <a:pt x="58641" y="7545"/>
                  </a:lnTo>
                  <a:lnTo>
                    <a:pt x="96012" y="0"/>
                  </a:lnTo>
                  <a:lnTo>
                    <a:pt x="2641092" y="0"/>
                  </a:lnTo>
                  <a:lnTo>
                    <a:pt x="2678462" y="7545"/>
                  </a:lnTo>
                  <a:lnTo>
                    <a:pt x="2708981" y="28122"/>
                  </a:lnTo>
                  <a:lnTo>
                    <a:pt x="2729558" y="58641"/>
                  </a:lnTo>
                  <a:lnTo>
                    <a:pt x="2737104" y="96012"/>
                  </a:lnTo>
                  <a:lnTo>
                    <a:pt x="2737104" y="480059"/>
                  </a:lnTo>
                  <a:lnTo>
                    <a:pt x="2729558" y="517430"/>
                  </a:lnTo>
                  <a:lnTo>
                    <a:pt x="2708981" y="547949"/>
                  </a:lnTo>
                  <a:lnTo>
                    <a:pt x="2678462" y="568526"/>
                  </a:lnTo>
                  <a:lnTo>
                    <a:pt x="2641092" y="576072"/>
                  </a:lnTo>
                  <a:lnTo>
                    <a:pt x="96012" y="576072"/>
                  </a:lnTo>
                  <a:lnTo>
                    <a:pt x="58641" y="568526"/>
                  </a:lnTo>
                  <a:lnTo>
                    <a:pt x="28122" y="547949"/>
                  </a:lnTo>
                  <a:lnTo>
                    <a:pt x="7545" y="517430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25907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562508" y="3670734"/>
            <a:ext cx="255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Fase</a:t>
            </a:r>
            <a:r>
              <a:rPr sz="2400" b="1" spc="-1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Atmosférica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89957" y="4377382"/>
            <a:ext cx="524510" cy="586105"/>
            <a:chOff x="6989957" y="4377382"/>
            <a:chExt cx="524510" cy="586105"/>
          </a:xfrm>
        </p:grpSpPr>
        <p:sp>
          <p:nvSpPr>
            <p:cNvPr id="27" name="object 27"/>
            <p:cNvSpPr/>
            <p:nvPr/>
          </p:nvSpPr>
          <p:spPr>
            <a:xfrm>
              <a:off x="6994720" y="4382145"/>
              <a:ext cx="514984" cy="576580"/>
            </a:xfrm>
            <a:custGeom>
              <a:avLst/>
              <a:gdLst/>
              <a:ahLst/>
              <a:cxnLst/>
              <a:rect l="l" t="t" r="r" b="b"/>
              <a:pathLst>
                <a:path w="514984" h="576579">
                  <a:moveTo>
                    <a:pt x="514654" y="0"/>
                  </a:moveTo>
                  <a:lnTo>
                    <a:pt x="314947" y="63995"/>
                  </a:lnTo>
                  <a:lnTo>
                    <a:pt x="355536" y="99580"/>
                  </a:lnTo>
                  <a:lnTo>
                    <a:pt x="0" y="505002"/>
                  </a:lnTo>
                  <a:lnTo>
                    <a:pt x="81165" y="576173"/>
                  </a:lnTo>
                  <a:lnTo>
                    <a:pt x="436702" y="170751"/>
                  </a:lnTo>
                  <a:lnTo>
                    <a:pt x="477278" y="206336"/>
                  </a:lnTo>
                  <a:lnTo>
                    <a:pt x="51465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994720" y="4382145"/>
              <a:ext cx="514984" cy="576580"/>
            </a:xfrm>
            <a:custGeom>
              <a:avLst/>
              <a:gdLst/>
              <a:ahLst/>
              <a:cxnLst/>
              <a:rect l="l" t="t" r="r" b="b"/>
              <a:pathLst>
                <a:path w="514984" h="576579">
                  <a:moveTo>
                    <a:pt x="0" y="505002"/>
                  </a:moveTo>
                  <a:lnTo>
                    <a:pt x="355536" y="99580"/>
                  </a:lnTo>
                  <a:lnTo>
                    <a:pt x="314947" y="63995"/>
                  </a:lnTo>
                  <a:lnTo>
                    <a:pt x="514654" y="0"/>
                  </a:lnTo>
                  <a:lnTo>
                    <a:pt x="477278" y="206336"/>
                  </a:lnTo>
                  <a:lnTo>
                    <a:pt x="436702" y="170751"/>
                  </a:lnTo>
                  <a:lnTo>
                    <a:pt x="81165" y="576173"/>
                  </a:lnTo>
                  <a:lnTo>
                    <a:pt x="0" y="5050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7002400" y="5049109"/>
            <a:ext cx="575310" cy="537210"/>
            <a:chOff x="7002400" y="5049109"/>
            <a:chExt cx="575310" cy="537210"/>
          </a:xfrm>
        </p:grpSpPr>
        <p:sp>
          <p:nvSpPr>
            <p:cNvPr id="30" name="object 30"/>
            <p:cNvSpPr/>
            <p:nvPr/>
          </p:nvSpPr>
          <p:spPr>
            <a:xfrm>
              <a:off x="7007162" y="5053872"/>
              <a:ext cx="565785" cy="527685"/>
            </a:xfrm>
            <a:custGeom>
              <a:avLst/>
              <a:gdLst/>
              <a:ahLst/>
              <a:cxnLst/>
              <a:rect l="l" t="t" r="r" b="b"/>
              <a:pathLst>
                <a:path w="565784" h="527685">
                  <a:moveTo>
                    <a:pt x="73177" y="0"/>
                  </a:moveTo>
                  <a:lnTo>
                    <a:pt x="0" y="79336"/>
                  </a:lnTo>
                  <a:lnTo>
                    <a:pt x="396481" y="445033"/>
                  </a:lnTo>
                  <a:lnTo>
                    <a:pt x="359892" y="484708"/>
                  </a:lnTo>
                  <a:lnTo>
                    <a:pt x="565200" y="527240"/>
                  </a:lnTo>
                  <a:lnTo>
                    <a:pt x="506247" y="326034"/>
                  </a:lnTo>
                  <a:lnTo>
                    <a:pt x="469658" y="365696"/>
                  </a:lnTo>
                  <a:lnTo>
                    <a:pt x="7317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007162" y="5053872"/>
              <a:ext cx="565785" cy="527685"/>
            </a:xfrm>
            <a:custGeom>
              <a:avLst/>
              <a:gdLst/>
              <a:ahLst/>
              <a:cxnLst/>
              <a:rect l="l" t="t" r="r" b="b"/>
              <a:pathLst>
                <a:path w="565784" h="527685">
                  <a:moveTo>
                    <a:pt x="73177" y="0"/>
                  </a:moveTo>
                  <a:lnTo>
                    <a:pt x="469658" y="365696"/>
                  </a:lnTo>
                  <a:lnTo>
                    <a:pt x="506247" y="326034"/>
                  </a:lnTo>
                  <a:lnTo>
                    <a:pt x="565200" y="527240"/>
                  </a:lnTo>
                  <a:lnTo>
                    <a:pt x="359892" y="484708"/>
                  </a:lnTo>
                  <a:lnTo>
                    <a:pt x="396481" y="445033"/>
                  </a:lnTo>
                  <a:lnTo>
                    <a:pt x="0" y="79336"/>
                  </a:lnTo>
                  <a:lnTo>
                    <a:pt x="73177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1604150" y="4241778"/>
            <a:ext cx="535305" cy="535305"/>
            <a:chOff x="1604150" y="4241778"/>
            <a:chExt cx="535305" cy="535305"/>
          </a:xfrm>
        </p:grpSpPr>
        <p:sp>
          <p:nvSpPr>
            <p:cNvPr id="33" name="object 33"/>
            <p:cNvSpPr/>
            <p:nvPr/>
          </p:nvSpPr>
          <p:spPr>
            <a:xfrm>
              <a:off x="1616849" y="4254478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4">
                  <a:moveTo>
                    <a:pt x="509625" y="0"/>
                  </a:moveTo>
                  <a:lnTo>
                    <a:pt x="254812" y="0"/>
                  </a:lnTo>
                  <a:lnTo>
                    <a:pt x="318515" y="63703"/>
                  </a:lnTo>
                  <a:lnTo>
                    <a:pt x="63703" y="318516"/>
                  </a:lnTo>
                  <a:lnTo>
                    <a:pt x="0" y="254812"/>
                  </a:lnTo>
                  <a:lnTo>
                    <a:pt x="0" y="509625"/>
                  </a:lnTo>
                  <a:lnTo>
                    <a:pt x="254812" y="509625"/>
                  </a:lnTo>
                  <a:lnTo>
                    <a:pt x="191109" y="445922"/>
                  </a:lnTo>
                  <a:lnTo>
                    <a:pt x="445922" y="191109"/>
                  </a:lnTo>
                  <a:lnTo>
                    <a:pt x="509625" y="254812"/>
                  </a:lnTo>
                  <a:lnTo>
                    <a:pt x="50962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16850" y="4254478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5" h="509904">
                  <a:moveTo>
                    <a:pt x="254812" y="0"/>
                  </a:moveTo>
                  <a:lnTo>
                    <a:pt x="509625" y="0"/>
                  </a:lnTo>
                  <a:lnTo>
                    <a:pt x="509625" y="254812"/>
                  </a:lnTo>
                  <a:lnTo>
                    <a:pt x="445922" y="191109"/>
                  </a:lnTo>
                  <a:lnTo>
                    <a:pt x="191109" y="445922"/>
                  </a:lnTo>
                  <a:lnTo>
                    <a:pt x="254812" y="509625"/>
                  </a:lnTo>
                  <a:lnTo>
                    <a:pt x="0" y="509625"/>
                  </a:lnTo>
                  <a:lnTo>
                    <a:pt x="0" y="254812"/>
                  </a:lnTo>
                  <a:lnTo>
                    <a:pt x="63703" y="318516"/>
                  </a:lnTo>
                  <a:lnTo>
                    <a:pt x="318515" y="63703"/>
                  </a:lnTo>
                  <a:lnTo>
                    <a:pt x="254812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3336035" y="5001767"/>
            <a:ext cx="745490" cy="386080"/>
            <a:chOff x="3336035" y="5001767"/>
            <a:chExt cx="745490" cy="386080"/>
          </a:xfrm>
        </p:grpSpPr>
        <p:sp>
          <p:nvSpPr>
            <p:cNvPr id="36" name="object 36"/>
            <p:cNvSpPr/>
            <p:nvPr/>
          </p:nvSpPr>
          <p:spPr>
            <a:xfrm>
              <a:off x="3348989" y="5014721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5">
                  <a:moveTo>
                    <a:pt x="539496" y="0"/>
                  </a:moveTo>
                  <a:lnTo>
                    <a:pt x="539496" y="89916"/>
                  </a:lnTo>
                  <a:lnTo>
                    <a:pt x="179832" y="89916"/>
                  </a:lnTo>
                  <a:lnTo>
                    <a:pt x="179832" y="0"/>
                  </a:lnTo>
                  <a:lnTo>
                    <a:pt x="0" y="179832"/>
                  </a:lnTo>
                  <a:lnTo>
                    <a:pt x="179832" y="359664"/>
                  </a:lnTo>
                  <a:lnTo>
                    <a:pt x="179832" y="269748"/>
                  </a:lnTo>
                  <a:lnTo>
                    <a:pt x="539496" y="269748"/>
                  </a:lnTo>
                  <a:lnTo>
                    <a:pt x="539496" y="359664"/>
                  </a:lnTo>
                  <a:lnTo>
                    <a:pt x="719328" y="17983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348989" y="5014721"/>
              <a:ext cx="719455" cy="360045"/>
            </a:xfrm>
            <a:custGeom>
              <a:avLst/>
              <a:gdLst/>
              <a:ahLst/>
              <a:cxnLst/>
              <a:rect l="l" t="t" r="r" b="b"/>
              <a:pathLst>
                <a:path w="719454" h="360045">
                  <a:moveTo>
                    <a:pt x="539496" y="0"/>
                  </a:moveTo>
                  <a:lnTo>
                    <a:pt x="719328" y="179832"/>
                  </a:lnTo>
                  <a:lnTo>
                    <a:pt x="539496" y="359664"/>
                  </a:lnTo>
                  <a:lnTo>
                    <a:pt x="539496" y="269748"/>
                  </a:lnTo>
                  <a:lnTo>
                    <a:pt x="179832" y="269748"/>
                  </a:lnTo>
                  <a:lnTo>
                    <a:pt x="179832" y="359664"/>
                  </a:lnTo>
                  <a:lnTo>
                    <a:pt x="0" y="179832"/>
                  </a:lnTo>
                  <a:lnTo>
                    <a:pt x="179832" y="0"/>
                  </a:lnTo>
                  <a:lnTo>
                    <a:pt x="179832" y="89916"/>
                  </a:lnTo>
                  <a:lnTo>
                    <a:pt x="539496" y="89916"/>
                  </a:lnTo>
                  <a:lnTo>
                    <a:pt x="539496" y="0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5118639" y="4264567"/>
            <a:ext cx="534035" cy="534035"/>
            <a:chOff x="5118639" y="4264567"/>
            <a:chExt cx="534035" cy="534035"/>
          </a:xfrm>
        </p:grpSpPr>
        <p:sp>
          <p:nvSpPr>
            <p:cNvPr id="39" name="object 39"/>
            <p:cNvSpPr/>
            <p:nvPr/>
          </p:nvSpPr>
          <p:spPr>
            <a:xfrm>
              <a:off x="5131339" y="4277267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254812" y="0"/>
                  </a:moveTo>
                  <a:lnTo>
                    <a:pt x="0" y="0"/>
                  </a:lnTo>
                  <a:lnTo>
                    <a:pt x="0" y="254812"/>
                  </a:lnTo>
                  <a:lnTo>
                    <a:pt x="63703" y="191109"/>
                  </a:lnTo>
                  <a:lnTo>
                    <a:pt x="317398" y="444804"/>
                  </a:lnTo>
                  <a:lnTo>
                    <a:pt x="253695" y="508508"/>
                  </a:lnTo>
                  <a:lnTo>
                    <a:pt x="508508" y="508508"/>
                  </a:lnTo>
                  <a:lnTo>
                    <a:pt x="508508" y="253695"/>
                  </a:lnTo>
                  <a:lnTo>
                    <a:pt x="444804" y="317398"/>
                  </a:lnTo>
                  <a:lnTo>
                    <a:pt x="191109" y="63703"/>
                  </a:lnTo>
                  <a:lnTo>
                    <a:pt x="2548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131339" y="4277267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0" y="254812"/>
                  </a:moveTo>
                  <a:lnTo>
                    <a:pt x="0" y="0"/>
                  </a:lnTo>
                  <a:lnTo>
                    <a:pt x="254812" y="0"/>
                  </a:lnTo>
                  <a:lnTo>
                    <a:pt x="191109" y="63703"/>
                  </a:lnTo>
                  <a:lnTo>
                    <a:pt x="444804" y="317398"/>
                  </a:lnTo>
                  <a:lnTo>
                    <a:pt x="508508" y="253695"/>
                  </a:lnTo>
                  <a:lnTo>
                    <a:pt x="508508" y="508508"/>
                  </a:lnTo>
                  <a:lnTo>
                    <a:pt x="253695" y="508508"/>
                  </a:lnTo>
                  <a:lnTo>
                    <a:pt x="317398" y="444804"/>
                  </a:lnTo>
                  <a:lnTo>
                    <a:pt x="63703" y="191109"/>
                  </a:lnTo>
                  <a:lnTo>
                    <a:pt x="0" y="254812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723" y="1834895"/>
            <a:ext cx="8248015" cy="3301365"/>
            <a:chOff x="458723" y="1834895"/>
            <a:chExt cx="8248015" cy="330136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7867" y="1844040"/>
              <a:ext cx="8215510" cy="32826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3295" y="1839467"/>
              <a:ext cx="8239125" cy="3291840"/>
            </a:xfrm>
            <a:custGeom>
              <a:avLst/>
              <a:gdLst/>
              <a:ahLst/>
              <a:cxnLst/>
              <a:rect l="l" t="t" r="r" b="b"/>
              <a:pathLst>
                <a:path w="8239125" h="3291840">
                  <a:moveTo>
                    <a:pt x="0" y="0"/>
                  </a:moveTo>
                  <a:lnTo>
                    <a:pt x="8238744" y="0"/>
                  </a:lnTo>
                  <a:lnTo>
                    <a:pt x="8238744" y="3291840"/>
                  </a:lnTo>
                  <a:lnTo>
                    <a:pt x="0" y="32918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11123" y="260604"/>
            <a:ext cx="6697980" cy="866140"/>
          </a:xfrm>
          <a:custGeom>
            <a:avLst/>
            <a:gdLst/>
            <a:ahLst/>
            <a:cxnLst/>
            <a:rect l="l" t="t" r="r" b="b"/>
            <a:pathLst>
              <a:path w="6697980" h="866140">
                <a:moveTo>
                  <a:pt x="6697980" y="0"/>
                </a:moveTo>
                <a:lnTo>
                  <a:pt x="0" y="0"/>
                </a:lnTo>
                <a:lnTo>
                  <a:pt x="0" y="865631"/>
                </a:lnTo>
                <a:lnTo>
                  <a:pt x="6697980" y="865631"/>
                </a:lnTo>
                <a:lnTo>
                  <a:pt x="6697980" y="0"/>
                </a:lnTo>
                <a:close/>
              </a:path>
            </a:pathLst>
          </a:custGeom>
          <a:solidFill>
            <a:srgbClr val="BADFE2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18910" y="536987"/>
            <a:ext cx="148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HIDROLOGÍA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5616" y="188976"/>
            <a:ext cx="1225295" cy="11003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4444</Words>
  <Application>WPS Presentation</Application>
  <PresentationFormat>Presentación en pantalla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Arial</vt:lpstr>
      <vt:lpstr>Arial MT</vt:lpstr>
      <vt:lpstr>Times New Roman</vt:lpstr>
      <vt:lpstr>Wingdings</vt:lpstr>
      <vt:lpstr>Microsoft YaHei</vt:lpstr>
      <vt:lpstr>Arial Unicode MS</vt:lpstr>
      <vt:lpstr>Calibri</vt:lpstr>
      <vt:lpstr>Office Theme</vt:lpstr>
      <vt:lpstr>CÁTEDRA DE HIDROLOGÍA</vt:lpstr>
      <vt:lpstr>Contenido:</vt:lpstr>
      <vt:lpstr>Departamento de Ciencias Ambientales Licenciatura en Ciencias Ambientales HIDROLOGÍA</vt:lpstr>
      <vt:lpstr>Departamento de Ciencias Ambientales Licenciatura en Ciencias Ambientales HIDROLOGÍA</vt:lpstr>
      <vt:lpstr>Departamento de Ciencias Ambientales Licenciatura en Ciencias Ambientales HIDROLOGÍA</vt:lpstr>
      <vt:lpstr>CONCEPTO DE HIDROLOGÍA</vt:lpstr>
      <vt:lpstr>PowerPoint 演示文稿</vt:lpstr>
      <vt:lpstr>Ciclo Hidrológico</vt:lpstr>
      <vt:lpstr>PowerPoint 演示文稿</vt:lpstr>
      <vt:lpstr>PowerPoint 演示文稿</vt:lpstr>
      <vt:lpstr>PowerPoint 演示文稿</vt:lpstr>
      <vt:lpstr>Departamento de Ciencias Ambientales Licenciatura en Ciencias Ambientales HIDROLOGÍA</vt:lpstr>
      <vt:lpstr>Departamento de Ciencias Ambientales Licenciatura en Ciencias Ambientales HIDROLOGÍA</vt:lpstr>
      <vt:lpstr>DISTRIBUCIÓN DEL AGUA EN LA TIERRA</vt:lpstr>
      <vt:lpstr>Usos del agua dulce en el mundo y por ingresos de los países</vt:lpstr>
      <vt:lpstr>Usos del agua dulce en el mundo</vt:lpstr>
      <vt:lpstr>Recursos Hídricos en Argentina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 DE HIDROLOGÍA</dc:title>
  <dc:creator>Pamela Boujon</dc:creator>
  <cp:lastModifiedBy>pboujon</cp:lastModifiedBy>
  <cp:revision>7</cp:revision>
  <dcterms:created xsi:type="dcterms:W3CDTF">2023-03-14T15:07:00Z</dcterms:created>
  <dcterms:modified xsi:type="dcterms:W3CDTF">2025-03-25T18:18:50Z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2023-03-13T21:00:00Z</vt:filetime>
  </property>
  <property fmtid="{D5CDD505-2E9C-101B-9397-08002B2CF9AE}" pid="3" name="Producer">
    <vt:lpwstr>3-Heights™ PDF Merge Split Shell 6.12.1.11 (http://www.pdf-tools.com)</vt:lpwstr>
  </property>
  <property fmtid="{D5CDD505-2E9C-101B-9397-08002B2CF9AE}" pid="4" name="ICV">
    <vt:lpwstr>0BDCDC99CE194E388ECE693752B685CF_13</vt:lpwstr>
  </property>
  <property fmtid="{D5CDD505-2E9C-101B-9397-08002B2CF9AE}" pid="5" name="KSOProductBuildVer">
    <vt:lpwstr>3082-12.2.0.20326</vt:lpwstr>
  </property>
</Properties>
</file>